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0"/>
  </p:notesMasterIdLst>
  <p:sldIdLst>
    <p:sldId id="256" r:id="rId2"/>
    <p:sldId id="272" r:id="rId3"/>
    <p:sldId id="273" r:id="rId4"/>
    <p:sldId id="274" r:id="rId5"/>
    <p:sldId id="257" r:id="rId6"/>
    <p:sldId id="258" r:id="rId7"/>
    <p:sldId id="285" r:id="rId8"/>
    <p:sldId id="286" r:id="rId9"/>
    <p:sldId id="259" r:id="rId10"/>
    <p:sldId id="266" r:id="rId11"/>
    <p:sldId id="265" r:id="rId12"/>
    <p:sldId id="271" r:id="rId13"/>
    <p:sldId id="267" r:id="rId14"/>
    <p:sldId id="268" r:id="rId15"/>
    <p:sldId id="269" r:id="rId16"/>
    <p:sldId id="270" r:id="rId17"/>
    <p:sldId id="288" r:id="rId18"/>
    <p:sldId id="278" r:id="rId19"/>
    <p:sldId id="279" r:id="rId20"/>
    <p:sldId id="280" r:id="rId21"/>
    <p:sldId id="261" r:id="rId22"/>
    <p:sldId id="284" r:id="rId23"/>
    <p:sldId id="289" r:id="rId24"/>
    <p:sldId id="290" r:id="rId25"/>
    <p:sldId id="291" r:id="rId26"/>
    <p:sldId id="292" r:id="rId27"/>
    <p:sldId id="293" r:id="rId28"/>
    <p:sldId id="294" r:id="rId29"/>
    <p:sldId id="295" r:id="rId30"/>
    <p:sldId id="260" r:id="rId31"/>
    <p:sldId id="276" r:id="rId32"/>
    <p:sldId id="277" r:id="rId33"/>
    <p:sldId id="275" r:id="rId34"/>
    <p:sldId id="281" r:id="rId35"/>
    <p:sldId id="282" r:id="rId36"/>
    <p:sldId id="283" r:id="rId37"/>
    <p:sldId id="304" r:id="rId38"/>
    <p:sldId id="287" r:id="rId39"/>
    <p:sldId id="262" r:id="rId40"/>
    <p:sldId id="263" r:id="rId41"/>
    <p:sldId id="296" r:id="rId42"/>
    <p:sldId id="297" r:id="rId43"/>
    <p:sldId id="298" r:id="rId44"/>
    <p:sldId id="299" r:id="rId45"/>
    <p:sldId id="300" r:id="rId46"/>
    <p:sldId id="301" r:id="rId47"/>
    <p:sldId id="302" r:id="rId48"/>
    <p:sldId id="303"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2202"/>
  </p:normalViewPr>
  <p:slideViewPr>
    <p:cSldViewPr snapToGrid="0" snapToObjects="1">
      <p:cViewPr>
        <p:scale>
          <a:sx n="75" d="100"/>
          <a:sy n="75" d="100"/>
        </p:scale>
        <p:origin x="-432" y="-3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96BE2D-D2A6-4245-A805-41291BCA8C79}" type="datetimeFigureOut">
              <a:rPr lang="en-US" smtClean="0"/>
              <a:t>11/17/2025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8D0AEA-5308-844C-85F2-F2AB48ECD1E4}" type="slidenum">
              <a:rPr lang="en-US" smtClean="0"/>
              <a:t>‹#›</a:t>
            </a:fld>
            <a:endParaRPr lang="en-US"/>
          </a:p>
        </p:txBody>
      </p:sp>
    </p:spTree>
    <p:extLst>
      <p:ext uri="{BB962C8B-B14F-4D97-AF65-F5344CB8AC3E}">
        <p14:creationId xmlns:p14="http://schemas.microsoft.com/office/powerpoint/2010/main" val="1558516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43584" y="365125"/>
            <a:ext cx="10110216" cy="668147"/>
          </a:xfrm>
        </p:spPr>
        <p:txBody>
          <a:bodyPr>
            <a:normAutofit/>
          </a:bodyPr>
          <a:lstStyle>
            <a:lvl1pPr>
              <a:defRPr lang="en-US" sz="4400" b="1" kern="1200" dirty="0">
                <a:solidFill>
                  <a:schemeClr val="accent2"/>
                </a:solidFill>
                <a:latin typeface="Optima" charset="0"/>
                <a:ea typeface="Optima" charset="0"/>
                <a:cs typeface="Optima" charset="0"/>
              </a:defRPr>
            </a:lvl1pPr>
          </a:lstStyle>
          <a:p>
            <a:r>
              <a:rPr lang="en-US"/>
              <a:t>Click to edit Master title style</a:t>
            </a:r>
            <a:endParaRPr lang="en-US" dirty="0"/>
          </a:p>
        </p:txBody>
      </p:sp>
      <p:sp>
        <p:nvSpPr>
          <p:cNvPr id="3" name="Content Placeholder 2"/>
          <p:cNvSpPr>
            <a:spLocks noGrp="1"/>
          </p:cNvSpPr>
          <p:nvPr>
            <p:ph sz="half" idx="1"/>
          </p:nvPr>
        </p:nvSpPr>
        <p:spPr>
          <a:xfrm>
            <a:off x="1243584" y="1212659"/>
            <a:ext cx="4776216" cy="49643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212659"/>
            <a:ext cx="5181600" cy="49643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C34742A-63BA-714E-BE99-3566B15A3E7B}" type="datetimeFigureOut">
              <a:rPr lang="en-US" smtClean="0"/>
              <a:t>11/17/2025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1207341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34742A-63BA-714E-BE99-3566B15A3E7B}" type="datetimeFigureOut">
              <a:rPr lang="en-US" smtClean="0"/>
              <a:t>11/17/2025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1780094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57300" y="457200"/>
            <a:ext cx="3848100"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505450" y="987425"/>
            <a:ext cx="5849938"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57300" y="2057400"/>
            <a:ext cx="384810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34742A-63BA-714E-BE99-3566B15A3E7B}" type="datetimeFigureOut">
              <a:rPr lang="en-US" smtClean="0"/>
              <a:t>11/17/2025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14590542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0" y="457200"/>
            <a:ext cx="3905250"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562600" y="987425"/>
            <a:ext cx="5792788"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295400" y="2057400"/>
            <a:ext cx="390525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C34742A-63BA-714E-BE99-3566B15A3E7B}" type="datetimeFigureOut">
              <a:rPr lang="en-US" smtClean="0"/>
              <a:t>11/17/2025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2085944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95400" y="365125"/>
            <a:ext cx="10058400" cy="1325563"/>
          </a:xfrm>
        </p:spPr>
        <p:txBody>
          <a:bodyPr/>
          <a:lstStyle/>
          <a:p>
            <a:r>
              <a:rPr lang="en-US"/>
              <a:t>Click to edit Master title style</a:t>
            </a:r>
          </a:p>
        </p:txBody>
      </p:sp>
      <p:sp>
        <p:nvSpPr>
          <p:cNvPr id="3" name="Vertical Text Placeholder 2"/>
          <p:cNvSpPr>
            <a:spLocks noGrp="1"/>
          </p:cNvSpPr>
          <p:nvPr>
            <p:ph type="body" orient="vert" idx="1"/>
          </p:nvPr>
        </p:nvSpPr>
        <p:spPr>
          <a:xfrm>
            <a:off x="1295400" y="1825625"/>
            <a:ext cx="10058400" cy="43513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34742A-63BA-714E-BE99-3566B15A3E7B}" type="datetimeFigureOut">
              <a:rPr lang="en-US" smtClean="0"/>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11541470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14450" y="365125"/>
            <a:ext cx="725805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34742A-63BA-714E-BE99-3566B15A3E7B}" type="datetimeFigureOut">
              <a:rPr lang="en-US" smtClean="0"/>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1677505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43584" y="365125"/>
            <a:ext cx="10110216" cy="704723"/>
          </a:xfrm>
        </p:spPr>
        <p:txBody>
          <a:bodyPr>
            <a:normAutofit/>
          </a:bodyPr>
          <a:lstStyle>
            <a:lvl1pPr>
              <a:defRPr lang="en-US" sz="4400" b="1" kern="1200" dirty="0">
                <a:solidFill>
                  <a:schemeClr val="accent2"/>
                </a:solidFill>
                <a:latin typeface="Optima" charset="0"/>
                <a:ea typeface="Optima" charset="0"/>
                <a:cs typeface="Optima" charset="0"/>
              </a:defRPr>
            </a:lvl1pPr>
          </a:lstStyle>
          <a:p>
            <a:r>
              <a:rPr lang="en-US"/>
              <a:t>Click to edit Master title style</a:t>
            </a:r>
            <a:endParaRPr lang="en-US" dirty="0"/>
          </a:p>
        </p:txBody>
      </p:sp>
      <p:sp>
        <p:nvSpPr>
          <p:cNvPr id="3" name="Content Placeholder 2"/>
          <p:cNvSpPr>
            <a:spLocks noGrp="1"/>
          </p:cNvSpPr>
          <p:nvPr>
            <p:ph idx="1"/>
          </p:nvPr>
        </p:nvSpPr>
        <p:spPr>
          <a:xfrm>
            <a:off x="1243584" y="1243584"/>
            <a:ext cx="10110216" cy="49333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34742A-63BA-714E-BE99-3566B15A3E7B}" type="datetimeFigureOut">
              <a:rPr lang="en-US" smtClean="0"/>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1362305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19200" y="365125"/>
            <a:ext cx="10134600" cy="741299"/>
          </a:xfrm>
        </p:spPr>
        <p:txBody>
          <a:bodyPr>
            <a:normAutofit/>
          </a:bodyPr>
          <a:lstStyle>
            <a:lvl1pPr>
              <a:defRPr lang="en-US" sz="4400" b="1" kern="1200" dirty="0">
                <a:solidFill>
                  <a:schemeClr val="accent2"/>
                </a:solidFill>
                <a:latin typeface="Optima" charset="0"/>
                <a:ea typeface="Optima" charset="0"/>
                <a:cs typeface="Optima" charset="0"/>
              </a:defRPr>
            </a:lvl1pPr>
          </a:lstStyle>
          <a:p>
            <a:r>
              <a:rPr lang="en-US"/>
              <a:t>Click to edit Master title style</a:t>
            </a:r>
            <a:endParaRPr lang="en-US" dirty="0"/>
          </a:p>
        </p:txBody>
      </p:sp>
      <p:sp>
        <p:nvSpPr>
          <p:cNvPr id="3" name="Content Placeholder 2"/>
          <p:cNvSpPr>
            <a:spLocks noGrp="1"/>
          </p:cNvSpPr>
          <p:nvPr>
            <p:ph idx="1"/>
          </p:nvPr>
        </p:nvSpPr>
        <p:spPr>
          <a:xfrm>
            <a:off x="1219200" y="1325880"/>
            <a:ext cx="10134600" cy="48510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34742A-63BA-714E-BE99-3566B15A3E7B}" type="datetimeFigureOut">
              <a:rPr lang="en-US" smtClean="0"/>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1362305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lang="en-US" sz="4400" b="1" kern="1200" dirty="0">
                <a:solidFill>
                  <a:schemeClr val="accent2"/>
                </a:solidFill>
                <a:latin typeface="Optima" charset="0"/>
                <a:ea typeface="Optima" charset="0"/>
                <a:cs typeface="Optima" charset="0"/>
              </a:defRPr>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C34742A-63BA-714E-BE99-3566B15A3E7B}" type="datetimeFigureOut">
              <a:rPr lang="en-US" smtClean="0"/>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2046057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365125"/>
            <a:ext cx="10096500" cy="1325563"/>
          </a:xfrm>
        </p:spPr>
        <p:txBody>
          <a:bodyPr>
            <a:normAutofit/>
          </a:bodyPr>
          <a:lstStyle>
            <a:lvl1pPr algn="l" defTabSz="914400" rtl="0" eaLnBrk="1" latinLnBrk="0" hangingPunct="1">
              <a:lnSpc>
                <a:spcPct val="90000"/>
              </a:lnSpc>
              <a:spcBef>
                <a:spcPct val="0"/>
              </a:spcBef>
              <a:buNone/>
              <a:defRPr lang="en-US" sz="4400" b="1" kern="1200" dirty="0">
                <a:solidFill>
                  <a:schemeClr val="accent2"/>
                </a:solidFill>
                <a:latin typeface="Optima" charset="0"/>
                <a:ea typeface="Optima" charset="0"/>
                <a:cs typeface="Optima" charset="0"/>
              </a:defRPr>
            </a:lvl1pPr>
          </a:lstStyle>
          <a:p>
            <a:r>
              <a:rPr lang="en-US"/>
              <a:t>Click to edit Master title style</a:t>
            </a:r>
            <a:endParaRPr lang="en-US" dirty="0"/>
          </a:p>
        </p:txBody>
      </p:sp>
      <p:sp>
        <p:nvSpPr>
          <p:cNvPr id="3" name="Content Placeholder 2"/>
          <p:cNvSpPr>
            <a:spLocks noGrp="1"/>
          </p:cNvSpPr>
          <p:nvPr>
            <p:ph idx="1"/>
          </p:nvPr>
        </p:nvSpPr>
        <p:spPr>
          <a:xfrm>
            <a:off x="1257300" y="1825625"/>
            <a:ext cx="100965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34742A-63BA-714E-BE99-3566B15A3E7B}" type="datetimeFigureOut">
              <a:rPr lang="en-US" smtClean="0"/>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1362305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38250" y="1709738"/>
            <a:ext cx="10109200" cy="2852737"/>
          </a:xfrm>
        </p:spPr>
        <p:txBody>
          <a:bodyPr anchor="b">
            <a:normAutofit/>
          </a:bodyPr>
          <a:lstStyle>
            <a:lvl1pPr>
              <a:defRPr lang="en-US" sz="4400" b="1" kern="1200" dirty="0">
                <a:solidFill>
                  <a:schemeClr val="accent2"/>
                </a:solidFill>
                <a:latin typeface="Optima" charset="0"/>
                <a:ea typeface="Optima" charset="0"/>
                <a:cs typeface="Optima" charset="0"/>
              </a:defRPr>
            </a:lvl1pPr>
          </a:lstStyle>
          <a:p>
            <a:r>
              <a:rPr lang="en-US"/>
              <a:t>Click to edit Master title style</a:t>
            </a:r>
            <a:endParaRPr lang="en-US" dirty="0"/>
          </a:p>
        </p:txBody>
      </p:sp>
      <p:sp>
        <p:nvSpPr>
          <p:cNvPr id="3" name="Text Placeholder 2"/>
          <p:cNvSpPr>
            <a:spLocks noGrp="1"/>
          </p:cNvSpPr>
          <p:nvPr>
            <p:ph type="body" idx="1"/>
          </p:nvPr>
        </p:nvSpPr>
        <p:spPr>
          <a:xfrm>
            <a:off x="1238250" y="4589463"/>
            <a:ext cx="101092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34742A-63BA-714E-BE99-3566B15A3E7B}" type="datetimeFigureOut">
              <a:rPr lang="en-US" smtClean="0"/>
              <a:t>11/17/2025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19449072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365125"/>
            <a:ext cx="10096500" cy="723011"/>
          </a:xfrm>
        </p:spPr>
        <p:txBody>
          <a:bodyPr>
            <a:normAutofit/>
          </a:bodyPr>
          <a:lstStyle>
            <a:lvl1pPr algn="l" defTabSz="914400" rtl="0" eaLnBrk="1" latinLnBrk="0" hangingPunct="1">
              <a:lnSpc>
                <a:spcPct val="90000"/>
              </a:lnSpc>
              <a:spcBef>
                <a:spcPct val="0"/>
              </a:spcBef>
              <a:buNone/>
              <a:defRPr lang="en-US" sz="4400" b="1" kern="1200" dirty="0">
                <a:solidFill>
                  <a:schemeClr val="accent2"/>
                </a:solidFill>
                <a:latin typeface="Optima" charset="0"/>
                <a:ea typeface="Optima" charset="0"/>
                <a:cs typeface="Optima" charset="0"/>
              </a:defRPr>
            </a:lvl1pPr>
          </a:lstStyle>
          <a:p>
            <a:r>
              <a:rPr lang="en-US"/>
              <a:t>Click to edit Master title style</a:t>
            </a:r>
            <a:endParaRPr lang="en-US" dirty="0"/>
          </a:p>
        </p:txBody>
      </p:sp>
      <p:sp>
        <p:nvSpPr>
          <p:cNvPr id="3" name="Content Placeholder 2"/>
          <p:cNvSpPr>
            <a:spLocks noGrp="1"/>
          </p:cNvSpPr>
          <p:nvPr>
            <p:ph sz="half" idx="1"/>
          </p:nvPr>
        </p:nvSpPr>
        <p:spPr>
          <a:xfrm>
            <a:off x="1257300" y="1267523"/>
            <a:ext cx="4838700" cy="4909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24600" y="1267523"/>
            <a:ext cx="5029200" cy="4909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C34742A-63BA-714E-BE99-3566B15A3E7B}" type="datetimeFigureOut">
              <a:rPr lang="en-US" smtClean="0"/>
              <a:t>11/17/2025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1207341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7300" y="365125"/>
            <a:ext cx="10098088" cy="1325563"/>
          </a:xfrm>
        </p:spPr>
        <p:txBody>
          <a:bodyPr>
            <a:normAutofit/>
          </a:bodyPr>
          <a:lstStyle>
            <a:lvl1pPr algn="l" defTabSz="914400" rtl="0" eaLnBrk="1" latinLnBrk="0" hangingPunct="1">
              <a:lnSpc>
                <a:spcPct val="90000"/>
              </a:lnSpc>
              <a:spcBef>
                <a:spcPct val="0"/>
              </a:spcBef>
              <a:buNone/>
              <a:defRPr lang="en-US" sz="4400" b="1" kern="1200" dirty="0">
                <a:solidFill>
                  <a:schemeClr val="accent2"/>
                </a:solidFill>
                <a:latin typeface="Optima" charset="0"/>
                <a:ea typeface="Optima" charset="0"/>
                <a:cs typeface="Optima" charset="0"/>
              </a:defRPr>
            </a:lvl1pPr>
          </a:lstStyle>
          <a:p>
            <a:r>
              <a:rPr lang="en-US"/>
              <a:t>Click to edit Master title style</a:t>
            </a:r>
            <a:endParaRPr lang="en-US" dirty="0"/>
          </a:p>
        </p:txBody>
      </p:sp>
      <p:sp>
        <p:nvSpPr>
          <p:cNvPr id="3" name="Text Placeholder 2"/>
          <p:cNvSpPr>
            <a:spLocks noGrp="1"/>
          </p:cNvSpPr>
          <p:nvPr>
            <p:ph type="body" idx="1"/>
          </p:nvPr>
        </p:nvSpPr>
        <p:spPr>
          <a:xfrm>
            <a:off x="1257300" y="1681163"/>
            <a:ext cx="49545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57300" y="2505075"/>
            <a:ext cx="49545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1681163"/>
            <a:ext cx="49545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00800" y="2505075"/>
            <a:ext cx="49545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C34742A-63BA-714E-BE99-3566B15A3E7B}" type="datetimeFigureOut">
              <a:rPr lang="en-US" smtClean="0"/>
              <a:t>11/17/2025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211778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95400" y="365125"/>
            <a:ext cx="10058400" cy="686435"/>
          </a:xfrm>
        </p:spPr>
        <p:txBody>
          <a:bodyPr>
            <a:normAutofit/>
          </a:bodyPr>
          <a:lstStyle>
            <a:lvl1pPr algn="l" defTabSz="914400" rtl="0" eaLnBrk="1" latinLnBrk="0" hangingPunct="1">
              <a:lnSpc>
                <a:spcPct val="90000"/>
              </a:lnSpc>
              <a:spcBef>
                <a:spcPct val="0"/>
              </a:spcBef>
              <a:buNone/>
              <a:defRPr lang="en-US" sz="4400" b="1" kern="1200" dirty="0">
                <a:solidFill>
                  <a:schemeClr val="accent2"/>
                </a:solidFill>
                <a:latin typeface="Optima" charset="0"/>
                <a:ea typeface="Optima" charset="0"/>
                <a:cs typeface="Optima" charset="0"/>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34742A-63BA-714E-BE99-3566B15A3E7B}" type="datetimeFigureOut">
              <a:rPr lang="en-US" smtClean="0"/>
              <a:t>11/17/2025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7496C4-86D0-1A42-B37E-D950CC6AE520}" type="slidenum">
              <a:rPr lang="en-US" smtClean="0"/>
              <a:t>‹#›</a:t>
            </a:fld>
            <a:endParaRPr lang="en-US"/>
          </a:p>
        </p:txBody>
      </p:sp>
    </p:spTree>
    <p:extLst>
      <p:ext uri="{BB962C8B-B14F-4D97-AF65-F5344CB8AC3E}">
        <p14:creationId xmlns:p14="http://schemas.microsoft.com/office/powerpoint/2010/main" val="9724597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tif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34440" y="365125"/>
            <a:ext cx="10119360" cy="70472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34440" y="1335024"/>
            <a:ext cx="10119360" cy="48419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34742A-63BA-714E-BE99-3566B15A3E7B}" type="datetimeFigureOut">
              <a:rPr lang="en-US" smtClean="0"/>
              <a:t>11/17/2025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7496C4-86D0-1A42-B37E-D950CC6AE520}" type="slidenum">
              <a:rPr lang="en-US" smtClean="0"/>
              <a:t>‹#›</a:t>
            </a:fld>
            <a:endParaRPr lang="en-US"/>
          </a:p>
        </p:txBody>
      </p:sp>
    </p:spTree>
    <p:extLst>
      <p:ext uri="{BB962C8B-B14F-4D97-AF65-F5344CB8AC3E}">
        <p14:creationId xmlns:p14="http://schemas.microsoft.com/office/powerpoint/2010/main" val="4338253"/>
      </p:ext>
    </p:extLst>
  </p:cSld>
  <p:clrMap bg1="lt1" tx1="dk1" bg2="lt2" tx2="dk2" accent1="accent1" accent2="accent2" accent3="accent3" accent4="accent4" accent5="accent5" accent6="accent6" hlink="hlink" folHlink="folHlink"/>
  <p:sldLayoutIdLst>
    <p:sldLayoutId id="2147483662" r:id="rId1"/>
    <p:sldLayoutId id="2147483661" r:id="rId2"/>
    <p:sldLayoutId id="2147483660"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p:txStyles>
    <p:titleStyle>
      <a:lvl1pPr algn="l" defTabSz="914400" rtl="0" eaLnBrk="1" latinLnBrk="0" hangingPunct="1">
        <a:lnSpc>
          <a:spcPct val="90000"/>
        </a:lnSpc>
        <a:spcBef>
          <a:spcPct val="0"/>
        </a:spcBef>
        <a:buNone/>
        <a:defRPr lang="en-US" sz="4400" b="1" kern="1200" dirty="0">
          <a:solidFill>
            <a:schemeClr val="accent2"/>
          </a:solidFill>
          <a:latin typeface="Optima" charset="0"/>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hyperlink" Target="https://git-scm.com/install/windows"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hyperlink" Target="https://gitlab.com/mburgessdawson/new-test.gi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ED17338-5D53-AF9C-E9C5-AAAC52083121}"/>
              </a:ext>
            </a:extLst>
          </p:cNvPr>
          <p:cNvSpPr>
            <a:spLocks noGrp="1"/>
          </p:cNvSpPr>
          <p:nvPr>
            <p:ph type="ctrTitle"/>
          </p:nvPr>
        </p:nvSpPr>
        <p:spPr/>
        <p:txBody>
          <a:bodyPr/>
          <a:lstStyle/>
          <a:p>
            <a:r>
              <a:rPr lang="en-CA" dirty="0"/>
              <a:t>Introduction to Git</a:t>
            </a:r>
            <a:br>
              <a:rPr lang="en-CA" dirty="0"/>
            </a:br>
            <a:r>
              <a:rPr lang="en-CA" dirty="0"/>
              <a:t>Version Control</a:t>
            </a:r>
          </a:p>
        </p:txBody>
      </p:sp>
      <p:sp>
        <p:nvSpPr>
          <p:cNvPr id="6" name="Subtitle 5">
            <a:extLst>
              <a:ext uri="{FF2B5EF4-FFF2-40B4-BE49-F238E27FC236}">
                <a16:creationId xmlns:a16="http://schemas.microsoft.com/office/drawing/2014/main" id="{935880B9-EAC2-BFC0-8FD1-097153EE600C}"/>
              </a:ext>
            </a:extLst>
          </p:cNvPr>
          <p:cNvSpPr>
            <a:spLocks noGrp="1"/>
          </p:cNvSpPr>
          <p:nvPr>
            <p:ph type="subTitle" idx="1"/>
          </p:nvPr>
        </p:nvSpPr>
        <p:spPr/>
        <p:txBody>
          <a:bodyPr/>
          <a:lstStyle/>
          <a:p>
            <a:endParaRPr lang="en-CA" dirty="0"/>
          </a:p>
        </p:txBody>
      </p:sp>
    </p:spTree>
    <p:extLst>
      <p:ext uri="{BB962C8B-B14F-4D97-AF65-F5344CB8AC3E}">
        <p14:creationId xmlns:p14="http://schemas.microsoft.com/office/powerpoint/2010/main" val="12946484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6A586B-E9EF-CACD-277C-D73D9BA28E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C3F69A-CBA4-4001-6882-209828F4EFD3}"/>
              </a:ext>
            </a:extLst>
          </p:cNvPr>
          <p:cNvSpPr>
            <a:spLocks noGrp="1"/>
          </p:cNvSpPr>
          <p:nvPr>
            <p:ph type="title"/>
          </p:nvPr>
        </p:nvSpPr>
        <p:spPr/>
        <p:txBody>
          <a:bodyPr/>
          <a:lstStyle/>
          <a:p>
            <a:r>
              <a:rPr lang="en-CA" dirty="0"/>
              <a:t>Git Basics: Local Repository – git </a:t>
            </a:r>
            <a:r>
              <a:rPr lang="en-CA" dirty="0" err="1"/>
              <a:t>init</a:t>
            </a:r>
            <a:endParaRPr lang="en-CA" dirty="0"/>
          </a:p>
        </p:txBody>
      </p:sp>
      <p:sp>
        <p:nvSpPr>
          <p:cNvPr id="3" name="Content Placeholder 2">
            <a:extLst>
              <a:ext uri="{FF2B5EF4-FFF2-40B4-BE49-F238E27FC236}">
                <a16:creationId xmlns:a16="http://schemas.microsoft.com/office/drawing/2014/main" id="{B990C031-9EAD-E677-E5BB-45EF4313033D}"/>
              </a:ext>
            </a:extLst>
          </p:cNvPr>
          <p:cNvSpPr>
            <a:spLocks noGrp="1"/>
          </p:cNvSpPr>
          <p:nvPr>
            <p:ph idx="1"/>
          </p:nvPr>
        </p:nvSpPr>
        <p:spPr>
          <a:xfrm>
            <a:off x="1243583" y="1069849"/>
            <a:ext cx="10357177" cy="4868244"/>
          </a:xfrm>
        </p:spPr>
        <p:txBody>
          <a:bodyPr>
            <a:normAutofit fontScale="77500" lnSpcReduction="20000"/>
          </a:bodyPr>
          <a:lstStyle/>
          <a:p>
            <a:pPr marL="0" indent="0">
              <a:buNone/>
            </a:pPr>
            <a:r>
              <a:rPr lang="en-US" dirty="0"/>
              <a:t>The git </a:t>
            </a:r>
            <a:r>
              <a:rPr lang="en-US" dirty="0" err="1"/>
              <a:t>init</a:t>
            </a:r>
            <a:r>
              <a:rPr lang="en-US" dirty="0"/>
              <a:t> command creates a new, empty Git repository in the current directory or a specified directory. This is typically the first command executed when starting a new project that will be managed with Git. </a:t>
            </a:r>
          </a:p>
          <a:p>
            <a:pPr marL="0" indent="0">
              <a:buNone/>
            </a:pPr>
            <a:r>
              <a:rPr lang="en-US" dirty="0"/>
              <a:t>Specifically, git </a:t>
            </a:r>
            <a:r>
              <a:rPr lang="en-US" dirty="0" err="1"/>
              <a:t>init</a:t>
            </a:r>
            <a:r>
              <a:rPr lang="en-US" dirty="0"/>
              <a:t> performs the following actions: </a:t>
            </a:r>
          </a:p>
          <a:p>
            <a:r>
              <a:rPr lang="en-US" b="1" dirty="0"/>
              <a:t>Creates a .git directory: </a:t>
            </a:r>
          </a:p>
          <a:p>
            <a:pPr lvl="1"/>
            <a:r>
              <a:rPr lang="en-US" dirty="0"/>
              <a:t>A hidden subdirectory named .git is created within the chosen directory. This directory contains all the necessary metadata and internal structures that Git uses to manage the repository, including objects, references (like branches and tags), and configuration files. </a:t>
            </a:r>
          </a:p>
          <a:p>
            <a:r>
              <a:rPr lang="en-US" b="1" dirty="0"/>
              <a:t>Initializes repository structures:</a:t>
            </a:r>
            <a:r>
              <a:rPr lang="en-US" dirty="0"/>
              <a:t> </a:t>
            </a:r>
          </a:p>
          <a:p>
            <a:pPr lvl="1"/>
            <a:r>
              <a:rPr lang="en-US" dirty="0"/>
              <a:t>Within the .git directory, subdirectories like objects, refs/heads, refs/tags, and template files are created. </a:t>
            </a:r>
          </a:p>
          <a:p>
            <a:r>
              <a:rPr lang="en-US" b="1" dirty="0"/>
              <a:t>Establishes an initial branch:</a:t>
            </a:r>
            <a:r>
              <a:rPr lang="en-US" dirty="0"/>
              <a:t> </a:t>
            </a:r>
          </a:p>
          <a:p>
            <a:pPr lvl="1"/>
            <a:r>
              <a:rPr lang="en-US" dirty="0"/>
              <a:t>An initial branch (commonly named main or master) is created, though it will not contain any commits until files are added and committed. </a:t>
            </a:r>
          </a:p>
          <a:p>
            <a:r>
              <a:rPr lang="en-US" dirty="0"/>
              <a:t>In essence, git </a:t>
            </a:r>
            <a:r>
              <a:rPr lang="en-US" dirty="0" err="1"/>
              <a:t>init</a:t>
            </a:r>
            <a:r>
              <a:rPr lang="en-US" dirty="0"/>
              <a:t> transforms a regular directory into a Git repository, allowing you to begin tracking changes, creating commits, and utilizing other Git functionalities for version control.</a:t>
            </a:r>
          </a:p>
          <a:p>
            <a:endParaRPr lang="en-CA" dirty="0"/>
          </a:p>
        </p:txBody>
      </p:sp>
    </p:spTree>
    <p:extLst>
      <p:ext uri="{BB962C8B-B14F-4D97-AF65-F5344CB8AC3E}">
        <p14:creationId xmlns:p14="http://schemas.microsoft.com/office/powerpoint/2010/main" val="5604106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347C0-27E3-824D-214D-9A096DB2AFC1}"/>
              </a:ext>
            </a:extLst>
          </p:cNvPr>
          <p:cNvSpPr>
            <a:spLocks noGrp="1"/>
          </p:cNvSpPr>
          <p:nvPr>
            <p:ph type="title"/>
          </p:nvPr>
        </p:nvSpPr>
        <p:spPr/>
        <p:txBody>
          <a:bodyPr/>
          <a:lstStyle/>
          <a:p>
            <a:r>
              <a:rPr lang="en-CA" dirty="0"/>
              <a:t>Git Basics: Local Repository – git add</a:t>
            </a:r>
          </a:p>
        </p:txBody>
      </p:sp>
      <p:sp>
        <p:nvSpPr>
          <p:cNvPr id="3" name="Content Placeholder 2">
            <a:extLst>
              <a:ext uri="{FF2B5EF4-FFF2-40B4-BE49-F238E27FC236}">
                <a16:creationId xmlns:a16="http://schemas.microsoft.com/office/drawing/2014/main" id="{65B5B6F9-6BCB-C94B-02D5-65BFA8C4D5E4}"/>
              </a:ext>
            </a:extLst>
          </p:cNvPr>
          <p:cNvSpPr>
            <a:spLocks noGrp="1"/>
          </p:cNvSpPr>
          <p:nvPr>
            <p:ph idx="1"/>
          </p:nvPr>
        </p:nvSpPr>
        <p:spPr>
          <a:xfrm>
            <a:off x="1243584" y="1069848"/>
            <a:ext cx="10110216" cy="4768977"/>
          </a:xfrm>
        </p:spPr>
        <p:txBody>
          <a:bodyPr>
            <a:normAutofit fontScale="70000" lnSpcReduction="20000"/>
          </a:bodyPr>
          <a:lstStyle/>
          <a:p>
            <a:endParaRPr lang="en-US" dirty="0"/>
          </a:p>
          <a:p>
            <a:pPr marL="0" indent="0">
              <a:spcBef>
                <a:spcPts val="0"/>
              </a:spcBef>
              <a:spcAft>
                <a:spcPts val="600"/>
              </a:spcAft>
              <a:buNone/>
            </a:pPr>
            <a:r>
              <a:rPr lang="en-US" dirty="0"/>
              <a:t>The git add command in Git is used to add changes from the working directory to the staging area (also known as the "index"). The staging area acts as a buffer between your working directory (where you make changes) and the project's commit history.</a:t>
            </a:r>
          </a:p>
          <a:p>
            <a:pPr marL="0" indent="0">
              <a:spcBef>
                <a:spcPts val="0"/>
              </a:spcBef>
              <a:spcAft>
                <a:spcPts val="600"/>
              </a:spcAft>
              <a:buNone/>
            </a:pPr>
            <a:r>
              <a:rPr lang="en-US" dirty="0"/>
              <a:t>Here's a breakdown of what git add does:    </a:t>
            </a:r>
          </a:p>
          <a:p>
            <a:pPr marL="0" indent="0">
              <a:spcBef>
                <a:spcPts val="0"/>
              </a:spcBef>
              <a:spcAft>
                <a:spcPts val="600"/>
              </a:spcAft>
              <a:buNone/>
            </a:pPr>
            <a:r>
              <a:rPr lang="en-US" b="1" dirty="0"/>
              <a:t>Stages Changes for the Next Commit:</a:t>
            </a:r>
          </a:p>
          <a:p>
            <a:pPr>
              <a:spcBef>
                <a:spcPts val="0"/>
              </a:spcBef>
              <a:spcAft>
                <a:spcPts val="600"/>
              </a:spcAft>
            </a:pPr>
            <a:r>
              <a:rPr lang="en-US" dirty="0"/>
              <a:t>When you make modifications to files, create new files, or delete existing ones in your working directory, these changes are not immediately part of the next commit. git add is used to explicitly select which of these changes you want to include in the upcoming commit.</a:t>
            </a:r>
          </a:p>
          <a:p>
            <a:pPr>
              <a:spcBef>
                <a:spcPts val="0"/>
              </a:spcBef>
              <a:spcAft>
                <a:spcPts val="600"/>
              </a:spcAft>
            </a:pPr>
            <a:r>
              <a:rPr lang="en-US" dirty="0"/>
              <a:t>Creates a Snapshot:</a:t>
            </a:r>
          </a:p>
          <a:p>
            <a:pPr lvl="1">
              <a:spcBef>
                <a:spcPts val="0"/>
              </a:spcBef>
              <a:spcAft>
                <a:spcPts val="600"/>
              </a:spcAft>
            </a:pPr>
            <a:r>
              <a:rPr lang="en-US" dirty="0"/>
              <a:t>git add essentially takes a snapshot of the specified files or directories at the moment the command is run and places that snapshot into the staging area. This means if you make further changes to a file after adding it, you need to run git add again to stage the latest modifications.</a:t>
            </a:r>
          </a:p>
          <a:p>
            <a:pPr>
              <a:spcBef>
                <a:spcPts val="0"/>
              </a:spcBef>
              <a:spcAft>
                <a:spcPts val="600"/>
              </a:spcAft>
            </a:pPr>
            <a:r>
              <a:rPr lang="en-US" dirty="0"/>
              <a:t>Allows for Granular Commits:</a:t>
            </a:r>
          </a:p>
          <a:p>
            <a:pPr lvl="1">
              <a:spcBef>
                <a:spcPts val="0"/>
              </a:spcBef>
              <a:spcAft>
                <a:spcPts val="600"/>
              </a:spcAft>
            </a:pPr>
            <a:r>
              <a:rPr lang="en-US" dirty="0"/>
              <a:t>The staging area enables you to create focused, atomic commits. You can make multiple changes across different files, then use git add to stage only related changes together for a single commit. This helps maintain a clear and organized project history. </a:t>
            </a:r>
          </a:p>
          <a:p>
            <a:pPr>
              <a:spcBef>
                <a:spcPts val="0"/>
              </a:spcBef>
              <a:spcAft>
                <a:spcPts val="600"/>
              </a:spcAft>
            </a:pPr>
            <a:endParaRPr lang="en-US" dirty="0"/>
          </a:p>
        </p:txBody>
      </p:sp>
    </p:spTree>
    <p:extLst>
      <p:ext uri="{BB962C8B-B14F-4D97-AF65-F5344CB8AC3E}">
        <p14:creationId xmlns:p14="http://schemas.microsoft.com/office/powerpoint/2010/main" val="31737038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2AF10-CD2E-2CA5-2BD8-4909A9996323}"/>
              </a:ext>
            </a:extLst>
          </p:cNvPr>
          <p:cNvSpPr>
            <a:spLocks noGrp="1"/>
          </p:cNvSpPr>
          <p:nvPr>
            <p:ph type="title"/>
          </p:nvPr>
        </p:nvSpPr>
        <p:spPr/>
        <p:txBody>
          <a:bodyPr/>
          <a:lstStyle/>
          <a:p>
            <a:r>
              <a:rPr lang="en-CA" dirty="0"/>
              <a:t>Git Basics: Local Repository – git add</a:t>
            </a:r>
          </a:p>
        </p:txBody>
      </p:sp>
      <p:sp>
        <p:nvSpPr>
          <p:cNvPr id="3" name="Content Placeholder 2">
            <a:extLst>
              <a:ext uri="{FF2B5EF4-FFF2-40B4-BE49-F238E27FC236}">
                <a16:creationId xmlns:a16="http://schemas.microsoft.com/office/drawing/2014/main" id="{54B9F995-CA94-AECC-62F6-C67351B909BD}"/>
              </a:ext>
            </a:extLst>
          </p:cNvPr>
          <p:cNvSpPr>
            <a:spLocks noGrp="1"/>
          </p:cNvSpPr>
          <p:nvPr>
            <p:ph idx="1"/>
          </p:nvPr>
        </p:nvSpPr>
        <p:spPr/>
        <p:txBody>
          <a:bodyPr/>
          <a:lstStyle/>
          <a:p>
            <a:pPr marL="0" indent="0">
              <a:spcBef>
                <a:spcPts val="0"/>
              </a:spcBef>
              <a:spcAft>
                <a:spcPts val="600"/>
              </a:spcAft>
              <a:buNone/>
            </a:pPr>
            <a:r>
              <a:rPr lang="en-US" b="1" dirty="0"/>
              <a:t>Common Usage:</a:t>
            </a:r>
          </a:p>
          <a:p>
            <a:pPr lvl="1">
              <a:spcBef>
                <a:spcPts val="0"/>
              </a:spcBef>
              <a:spcAft>
                <a:spcPts val="600"/>
              </a:spcAft>
            </a:pPr>
            <a:r>
              <a:rPr lang="en-US" b="1" dirty="0"/>
              <a:t>git add &lt;file&gt; </a:t>
            </a:r>
            <a:r>
              <a:rPr lang="en-US" dirty="0"/>
              <a:t>Stages all changes in a specific file.</a:t>
            </a:r>
          </a:p>
          <a:p>
            <a:pPr lvl="1">
              <a:spcBef>
                <a:spcPts val="0"/>
              </a:spcBef>
              <a:spcAft>
                <a:spcPts val="600"/>
              </a:spcAft>
            </a:pPr>
            <a:r>
              <a:rPr lang="en-US" b="1" dirty="0"/>
              <a:t>git add &lt;directory&gt; </a:t>
            </a:r>
            <a:r>
              <a:rPr lang="en-US" dirty="0"/>
              <a:t>Stages all changes within a directory and its subdirectories.</a:t>
            </a:r>
          </a:p>
          <a:p>
            <a:pPr lvl="1">
              <a:spcBef>
                <a:spcPts val="0"/>
              </a:spcBef>
              <a:spcAft>
                <a:spcPts val="600"/>
              </a:spcAft>
            </a:pPr>
            <a:r>
              <a:rPr lang="en-US" b="1" dirty="0"/>
              <a:t>git add . </a:t>
            </a:r>
            <a:r>
              <a:rPr lang="en-US" dirty="0"/>
              <a:t>Stages all new files and modifications to existing (tracked) files in the current directory and its subdirectories. It does not stage file deletions. </a:t>
            </a:r>
          </a:p>
          <a:p>
            <a:pPr lvl="1">
              <a:spcBef>
                <a:spcPts val="0"/>
              </a:spcBef>
              <a:spcAft>
                <a:spcPts val="600"/>
              </a:spcAft>
            </a:pPr>
            <a:r>
              <a:rPr lang="en-US" b="1" dirty="0"/>
              <a:t>git add -A </a:t>
            </a:r>
            <a:r>
              <a:rPr lang="en-US" dirty="0"/>
              <a:t>Stages all changes throughout the entire repository, including new files, modifications, and deletions, regardless of the current directory. </a:t>
            </a:r>
          </a:p>
          <a:p>
            <a:pPr lvl="1">
              <a:spcBef>
                <a:spcPts val="0"/>
              </a:spcBef>
              <a:spcAft>
                <a:spcPts val="600"/>
              </a:spcAft>
            </a:pPr>
            <a:r>
              <a:rPr lang="en-US" b="1" dirty="0"/>
              <a:t>git add -p </a:t>
            </a:r>
            <a:r>
              <a:rPr lang="en-US" dirty="0"/>
              <a:t>Allows for interactive staging, where you can select specific parts (hunks) of a file's changes to stage. </a:t>
            </a:r>
          </a:p>
          <a:p>
            <a:endParaRPr lang="en-CA" dirty="0"/>
          </a:p>
        </p:txBody>
      </p:sp>
    </p:spTree>
    <p:extLst>
      <p:ext uri="{BB962C8B-B14F-4D97-AF65-F5344CB8AC3E}">
        <p14:creationId xmlns:p14="http://schemas.microsoft.com/office/powerpoint/2010/main" val="35776947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7FDAD4-FBF2-DF43-ADBC-842087DA6B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FC9C23-D141-0048-BE57-E9647623D825}"/>
              </a:ext>
            </a:extLst>
          </p:cNvPr>
          <p:cNvSpPr>
            <a:spLocks noGrp="1"/>
          </p:cNvSpPr>
          <p:nvPr>
            <p:ph type="title"/>
          </p:nvPr>
        </p:nvSpPr>
        <p:spPr/>
        <p:txBody>
          <a:bodyPr/>
          <a:lstStyle/>
          <a:p>
            <a:r>
              <a:rPr lang="en-CA" dirty="0"/>
              <a:t>Git Basics: Local Repository – git commit</a:t>
            </a:r>
          </a:p>
        </p:txBody>
      </p:sp>
      <p:sp>
        <p:nvSpPr>
          <p:cNvPr id="3" name="Content Placeholder 2">
            <a:extLst>
              <a:ext uri="{FF2B5EF4-FFF2-40B4-BE49-F238E27FC236}">
                <a16:creationId xmlns:a16="http://schemas.microsoft.com/office/drawing/2014/main" id="{66E3815B-8AD2-F384-CC91-2F6733646730}"/>
              </a:ext>
            </a:extLst>
          </p:cNvPr>
          <p:cNvSpPr>
            <a:spLocks noGrp="1"/>
          </p:cNvSpPr>
          <p:nvPr>
            <p:ph idx="1"/>
          </p:nvPr>
        </p:nvSpPr>
        <p:spPr>
          <a:xfrm>
            <a:off x="1243584" y="1243584"/>
            <a:ext cx="10110216" cy="4683491"/>
          </a:xfrm>
        </p:spPr>
        <p:txBody>
          <a:bodyPr>
            <a:normAutofit fontScale="62500" lnSpcReduction="20000"/>
          </a:bodyPr>
          <a:lstStyle/>
          <a:p>
            <a:pPr marL="0" indent="0">
              <a:buNone/>
            </a:pPr>
            <a:r>
              <a:rPr lang="en-US" dirty="0"/>
              <a:t>The git commit command in Git is used to save a snapshot of the staged changes in your local repository. It essentially records a new "save point" in your project's history. </a:t>
            </a:r>
          </a:p>
          <a:p>
            <a:r>
              <a:rPr lang="en-US" dirty="0"/>
              <a:t>Here's a breakdown of what git commit does: </a:t>
            </a:r>
          </a:p>
          <a:p>
            <a:r>
              <a:rPr lang="en-US" b="1" dirty="0"/>
              <a:t>Creates a Snapshot:</a:t>
            </a:r>
            <a:r>
              <a:rPr lang="en-US" dirty="0"/>
              <a:t> </a:t>
            </a:r>
          </a:p>
          <a:p>
            <a:pPr lvl="1"/>
            <a:r>
              <a:rPr lang="en-US" dirty="0"/>
              <a:t>It takes the changes that have been added to the staging area (using git add) and packages them into a new, permanent record called a commit. This commit represents the state of your project at that specific moment. </a:t>
            </a:r>
          </a:p>
          <a:p>
            <a:r>
              <a:rPr lang="en-US" b="1" dirty="0"/>
              <a:t>Records Metadata:</a:t>
            </a:r>
            <a:r>
              <a:rPr lang="en-US" dirty="0"/>
              <a:t> </a:t>
            </a:r>
          </a:p>
          <a:p>
            <a:pPr lvl="1"/>
            <a:r>
              <a:rPr lang="en-US" dirty="0"/>
              <a:t>Each commit includes important metadata, such as: </a:t>
            </a:r>
            <a:r>
              <a:rPr lang="en-US" b="1" dirty="0"/>
              <a:t>Commit Message:</a:t>
            </a:r>
            <a:r>
              <a:rPr lang="en-US" dirty="0"/>
              <a:t> A descriptive message explaining the purpose of the changes included in the commit. </a:t>
            </a:r>
          </a:p>
          <a:p>
            <a:pPr lvl="1"/>
            <a:r>
              <a:rPr lang="en-US" b="1" dirty="0"/>
              <a:t>Author:</a:t>
            </a:r>
            <a:r>
              <a:rPr lang="en-US" dirty="0"/>
              <a:t> The person who made the commit. </a:t>
            </a:r>
          </a:p>
          <a:p>
            <a:pPr lvl="1"/>
            <a:r>
              <a:rPr lang="en-US" b="1" dirty="0"/>
              <a:t>Date/Timestamp:</a:t>
            </a:r>
            <a:r>
              <a:rPr lang="en-US" dirty="0"/>
              <a:t> When the commit was created. </a:t>
            </a:r>
          </a:p>
          <a:p>
            <a:pPr lvl="1"/>
            <a:r>
              <a:rPr lang="en-US" b="1" dirty="0"/>
              <a:t>Commit ID (SHA-1 hash):</a:t>
            </a:r>
            <a:r>
              <a:rPr lang="en-US" dirty="0"/>
              <a:t> A unique identifier for that specific commit. </a:t>
            </a:r>
          </a:p>
          <a:p>
            <a:r>
              <a:rPr lang="en-US" b="1" dirty="0"/>
              <a:t>Adds to Project History:</a:t>
            </a:r>
            <a:r>
              <a:rPr lang="en-US" dirty="0"/>
              <a:t> </a:t>
            </a:r>
          </a:p>
          <a:p>
            <a:pPr lvl="1"/>
            <a:r>
              <a:rPr lang="en-US" dirty="0"/>
              <a:t>The new commit is added to the chronological history of your project, allowing you to track changes over time, revert to previous versions, and understand the evolution of your codebase. </a:t>
            </a:r>
          </a:p>
          <a:p>
            <a:pPr marL="0" indent="0">
              <a:buNone/>
            </a:pPr>
            <a:r>
              <a:rPr lang="en-US" dirty="0"/>
              <a:t>In essence, git commit is how you formally save your work in Git, creating a permanent, traceable record of your progress within your local repository. It's crucial to note that git commit only saves changes locally; to share them with others or push them to a remote repository, you would use commands like git push.</a:t>
            </a:r>
          </a:p>
          <a:p>
            <a:endParaRPr lang="en-CA" dirty="0"/>
          </a:p>
        </p:txBody>
      </p:sp>
    </p:spTree>
    <p:extLst>
      <p:ext uri="{BB962C8B-B14F-4D97-AF65-F5344CB8AC3E}">
        <p14:creationId xmlns:p14="http://schemas.microsoft.com/office/powerpoint/2010/main" val="1134018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032512-BE68-AE85-5CF4-43FB6A18DD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264601-ABCB-020C-CD72-8CB5DC664405}"/>
              </a:ext>
            </a:extLst>
          </p:cNvPr>
          <p:cNvSpPr>
            <a:spLocks noGrp="1"/>
          </p:cNvSpPr>
          <p:nvPr>
            <p:ph type="title"/>
          </p:nvPr>
        </p:nvSpPr>
        <p:spPr/>
        <p:txBody>
          <a:bodyPr/>
          <a:lstStyle/>
          <a:p>
            <a:r>
              <a:rPr lang="en-CA" dirty="0"/>
              <a:t>Git Basics: Local Repository – git status</a:t>
            </a:r>
          </a:p>
        </p:txBody>
      </p:sp>
      <p:sp>
        <p:nvSpPr>
          <p:cNvPr id="3" name="Content Placeholder 2">
            <a:extLst>
              <a:ext uri="{FF2B5EF4-FFF2-40B4-BE49-F238E27FC236}">
                <a16:creationId xmlns:a16="http://schemas.microsoft.com/office/drawing/2014/main" id="{CF80AA02-1D4F-2FC5-13A8-5ABC90EF0067}"/>
              </a:ext>
            </a:extLst>
          </p:cNvPr>
          <p:cNvSpPr>
            <a:spLocks noGrp="1"/>
          </p:cNvSpPr>
          <p:nvPr>
            <p:ph idx="1"/>
          </p:nvPr>
        </p:nvSpPr>
        <p:spPr>
          <a:xfrm>
            <a:off x="1243584" y="1069848"/>
            <a:ext cx="10110216" cy="4658923"/>
          </a:xfrm>
        </p:spPr>
        <p:txBody>
          <a:bodyPr>
            <a:normAutofit fontScale="62500" lnSpcReduction="20000"/>
          </a:bodyPr>
          <a:lstStyle/>
          <a:p>
            <a:pPr marL="0" indent="0">
              <a:buNone/>
            </a:pPr>
            <a:r>
              <a:rPr lang="en-US" dirty="0"/>
              <a:t>The git status command provides information about the current state of a Git repository's working directory and staging area. It displays a summary of changes, categorized into several sections: </a:t>
            </a:r>
          </a:p>
          <a:p>
            <a:r>
              <a:rPr lang="en-US" b="1" dirty="0"/>
              <a:t>Changes to be committed:</a:t>
            </a:r>
            <a:r>
              <a:rPr lang="en-US" dirty="0"/>
              <a:t> </a:t>
            </a:r>
          </a:p>
          <a:p>
            <a:pPr lvl="1"/>
            <a:r>
              <a:rPr lang="en-US" dirty="0"/>
              <a:t>Files that have been modified and added to the staging area using git add, indicating they are ready to be included in the next commit. </a:t>
            </a:r>
          </a:p>
          <a:p>
            <a:r>
              <a:rPr lang="en-US" b="1" dirty="0"/>
              <a:t>Changes not staged for commit:</a:t>
            </a:r>
            <a:r>
              <a:rPr lang="en-US" dirty="0"/>
              <a:t> </a:t>
            </a:r>
          </a:p>
          <a:p>
            <a:pPr lvl="1"/>
            <a:r>
              <a:rPr lang="en-US" dirty="0"/>
              <a:t>Files that are tracked by Git and have been modified in the working directory but have not yet been added to the staging area with git add. </a:t>
            </a:r>
          </a:p>
          <a:p>
            <a:r>
              <a:rPr lang="en-US" b="1" dirty="0"/>
              <a:t>Untracked files:</a:t>
            </a:r>
            <a:r>
              <a:rPr lang="en-US" dirty="0"/>
              <a:t> </a:t>
            </a:r>
          </a:p>
          <a:p>
            <a:pPr lvl="1"/>
            <a:r>
              <a:rPr lang="en-US" dirty="0"/>
              <a:t>Files present in the working directory that are not currently being tracked by Git. This typically includes new files that have not been explicitly added to the repository or files ignored by Git through a .</a:t>
            </a:r>
            <a:r>
              <a:rPr lang="en-US" dirty="0" err="1"/>
              <a:t>gitignore</a:t>
            </a:r>
            <a:r>
              <a:rPr lang="en-US" dirty="0"/>
              <a:t> file. </a:t>
            </a:r>
          </a:p>
          <a:p>
            <a:r>
              <a:rPr lang="en-US" b="1" dirty="0"/>
              <a:t>Branch information:</a:t>
            </a:r>
            <a:r>
              <a:rPr lang="en-US" dirty="0"/>
              <a:t> </a:t>
            </a:r>
          </a:p>
          <a:p>
            <a:pPr lvl="1"/>
            <a:r>
              <a:rPr lang="en-US" dirty="0"/>
              <a:t>The command also indicates the currently active branch and whether it is ahead or behind its remote counterpart, if a remote branch is linked. </a:t>
            </a:r>
          </a:p>
          <a:p>
            <a:r>
              <a:rPr lang="en-US" dirty="0"/>
              <a:t>In essence, git status provides a snapshot of the repository's current condition, highlighting which changes are ready for commit, which still need to be staged, and which files are not yet under Git's version control.</a:t>
            </a:r>
          </a:p>
          <a:p>
            <a:endParaRPr lang="en-CA" dirty="0"/>
          </a:p>
        </p:txBody>
      </p:sp>
    </p:spTree>
    <p:extLst>
      <p:ext uri="{BB962C8B-B14F-4D97-AF65-F5344CB8AC3E}">
        <p14:creationId xmlns:p14="http://schemas.microsoft.com/office/powerpoint/2010/main" val="33859859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3D8AB14-0F23-2883-BAB7-3BCC92F35CB9}"/>
              </a:ext>
            </a:extLst>
          </p:cNvPr>
          <p:cNvSpPr>
            <a:spLocks noGrp="1"/>
          </p:cNvSpPr>
          <p:nvPr>
            <p:ph type="title"/>
          </p:nvPr>
        </p:nvSpPr>
        <p:spPr/>
        <p:txBody>
          <a:bodyPr/>
          <a:lstStyle/>
          <a:p>
            <a:r>
              <a:rPr lang="en-CA" dirty="0"/>
              <a:t>How to create a local git repository</a:t>
            </a:r>
          </a:p>
        </p:txBody>
      </p:sp>
      <p:sp>
        <p:nvSpPr>
          <p:cNvPr id="5" name="Content Placeholder 4">
            <a:extLst>
              <a:ext uri="{FF2B5EF4-FFF2-40B4-BE49-F238E27FC236}">
                <a16:creationId xmlns:a16="http://schemas.microsoft.com/office/drawing/2014/main" id="{8B8F713D-D379-B85A-7F5E-F05D515C16EF}"/>
              </a:ext>
            </a:extLst>
          </p:cNvPr>
          <p:cNvSpPr>
            <a:spLocks noGrp="1"/>
          </p:cNvSpPr>
          <p:nvPr>
            <p:ph idx="1"/>
          </p:nvPr>
        </p:nvSpPr>
        <p:spPr>
          <a:xfrm>
            <a:off x="1243584" y="1243585"/>
            <a:ext cx="10110216" cy="4595356"/>
          </a:xfrm>
        </p:spPr>
        <p:txBody>
          <a:bodyPr>
            <a:normAutofit fontScale="85000" lnSpcReduction="20000"/>
          </a:bodyPr>
          <a:lstStyle/>
          <a:p>
            <a:r>
              <a:rPr lang="en-US" dirty="0"/>
              <a:t>Open git bash</a:t>
            </a:r>
          </a:p>
          <a:p>
            <a:r>
              <a:rPr lang="en-US" dirty="0"/>
              <a:t>Create a Project Directory:</a:t>
            </a:r>
          </a:p>
          <a:p>
            <a:pPr lvl="1"/>
            <a:r>
              <a:rPr lang="en-US" dirty="0"/>
              <a:t>Create a new folder on your local machine to house your project files. For example, </a:t>
            </a:r>
            <a:r>
              <a:rPr lang="en-US" dirty="0" err="1"/>
              <a:t>my_new_project</a:t>
            </a:r>
            <a:r>
              <a:rPr lang="en-US" dirty="0"/>
              <a:t>.</a:t>
            </a:r>
          </a:p>
          <a:p>
            <a:pPr marL="914400" lvl="2" indent="0">
              <a:buNone/>
            </a:pPr>
            <a:r>
              <a:rPr lang="en-US" sz="2400" dirty="0" err="1">
                <a:solidFill>
                  <a:srgbClr val="0070C0"/>
                </a:solidFill>
              </a:rPr>
              <a:t>mkdir</a:t>
            </a:r>
            <a:r>
              <a:rPr lang="en-US" sz="2400" dirty="0">
                <a:solidFill>
                  <a:srgbClr val="0070C0"/>
                </a:solidFill>
              </a:rPr>
              <a:t> </a:t>
            </a:r>
            <a:r>
              <a:rPr lang="en-US" sz="2400" dirty="0" err="1">
                <a:solidFill>
                  <a:srgbClr val="0070C0"/>
                </a:solidFill>
              </a:rPr>
              <a:t>my_new_project</a:t>
            </a:r>
            <a:endParaRPr lang="en-US" sz="2400" dirty="0">
              <a:solidFill>
                <a:srgbClr val="0070C0"/>
              </a:solidFill>
            </a:endParaRPr>
          </a:p>
          <a:p>
            <a:pPr lvl="1"/>
            <a:r>
              <a:rPr lang="en-US" dirty="0"/>
              <a:t>Navigate to the Directory: Open your terminal or command prompt and navigate into the newly created project directory using the cd command.</a:t>
            </a:r>
          </a:p>
          <a:p>
            <a:pPr marL="457200" lvl="1" indent="0">
              <a:buNone/>
            </a:pPr>
            <a:r>
              <a:rPr lang="en-US" dirty="0"/>
              <a:t>	</a:t>
            </a:r>
            <a:r>
              <a:rPr lang="en-US" dirty="0">
                <a:solidFill>
                  <a:srgbClr val="0070C0"/>
                </a:solidFill>
              </a:rPr>
              <a:t>cd </a:t>
            </a:r>
            <a:r>
              <a:rPr lang="en-US" dirty="0" err="1">
                <a:solidFill>
                  <a:srgbClr val="0070C0"/>
                </a:solidFill>
              </a:rPr>
              <a:t>my_new_project</a:t>
            </a:r>
            <a:endParaRPr lang="en-US" dirty="0">
              <a:solidFill>
                <a:srgbClr val="0070C0"/>
              </a:solidFill>
            </a:endParaRPr>
          </a:p>
          <a:p>
            <a:r>
              <a:rPr lang="en-US" dirty="0"/>
              <a:t>Initialize the Git Repository: Execute the git </a:t>
            </a:r>
            <a:r>
              <a:rPr lang="en-US" dirty="0" err="1"/>
              <a:t>init</a:t>
            </a:r>
            <a:r>
              <a:rPr lang="en-US" dirty="0"/>
              <a:t> command within your project directory. This command creates a hidden .git subdirectory, which contains all the necessary files for Git to track your project's history and versions.</a:t>
            </a:r>
          </a:p>
          <a:p>
            <a:pPr marL="457200" lvl="1" indent="0">
              <a:buNone/>
            </a:pPr>
            <a:r>
              <a:rPr lang="en-CA" dirty="0"/>
              <a:t>	</a:t>
            </a:r>
            <a:r>
              <a:rPr lang="en-CA" dirty="0">
                <a:solidFill>
                  <a:srgbClr val="0070C0"/>
                </a:solidFill>
              </a:rPr>
              <a:t>git </a:t>
            </a:r>
            <a:r>
              <a:rPr lang="en-CA" dirty="0" err="1">
                <a:solidFill>
                  <a:srgbClr val="0070C0"/>
                </a:solidFill>
              </a:rPr>
              <a:t>init</a:t>
            </a:r>
            <a:endParaRPr lang="en-CA" dirty="0">
              <a:solidFill>
                <a:srgbClr val="0070C0"/>
              </a:solidFill>
            </a:endParaRPr>
          </a:p>
          <a:p>
            <a:pPr marL="228600" lvl="1">
              <a:lnSpc>
                <a:spcPct val="100000"/>
              </a:lnSpc>
              <a:spcBef>
                <a:spcPts val="1000"/>
              </a:spcBef>
            </a:pPr>
            <a:r>
              <a:rPr lang="en-US" sz="2800" dirty="0"/>
              <a:t>You will see a message indicating that an empty Git repository has been initialized.</a:t>
            </a:r>
            <a:endParaRPr lang="en-CA" sz="2800" dirty="0"/>
          </a:p>
        </p:txBody>
      </p:sp>
    </p:spTree>
    <p:extLst>
      <p:ext uri="{BB962C8B-B14F-4D97-AF65-F5344CB8AC3E}">
        <p14:creationId xmlns:p14="http://schemas.microsoft.com/office/powerpoint/2010/main" val="398883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C20D5-2A69-5F49-CECC-973327B94812}"/>
              </a:ext>
            </a:extLst>
          </p:cNvPr>
          <p:cNvSpPr>
            <a:spLocks noGrp="1"/>
          </p:cNvSpPr>
          <p:nvPr>
            <p:ph type="title"/>
          </p:nvPr>
        </p:nvSpPr>
        <p:spPr/>
        <p:txBody>
          <a:bodyPr/>
          <a:lstStyle/>
          <a:p>
            <a:r>
              <a:rPr lang="en-CA" dirty="0"/>
              <a:t>How to save files in the local repository</a:t>
            </a:r>
          </a:p>
        </p:txBody>
      </p:sp>
      <p:sp>
        <p:nvSpPr>
          <p:cNvPr id="3" name="Content Placeholder 2">
            <a:extLst>
              <a:ext uri="{FF2B5EF4-FFF2-40B4-BE49-F238E27FC236}">
                <a16:creationId xmlns:a16="http://schemas.microsoft.com/office/drawing/2014/main" id="{241D3E6D-4EBF-F4E7-EE6C-C23145FD0186}"/>
              </a:ext>
            </a:extLst>
          </p:cNvPr>
          <p:cNvSpPr>
            <a:spLocks noGrp="1"/>
          </p:cNvSpPr>
          <p:nvPr>
            <p:ph idx="1"/>
          </p:nvPr>
        </p:nvSpPr>
        <p:spPr/>
        <p:txBody>
          <a:bodyPr/>
          <a:lstStyle/>
          <a:p>
            <a:r>
              <a:rPr lang="en-US" dirty="0"/>
              <a:t>Add Project Files: Place your project files (e.g., source code, documentation, assets) into this directory.</a:t>
            </a:r>
          </a:p>
          <a:p>
            <a:r>
              <a:rPr lang="en-US" dirty="0"/>
              <a:t>Stage Files for Commit: Use </a:t>
            </a:r>
            <a:r>
              <a:rPr lang="en-US" b="1" dirty="0"/>
              <a:t>git add </a:t>
            </a:r>
            <a:r>
              <a:rPr lang="en-US" dirty="0"/>
              <a:t>to stage the files you want to include in your first commit. You can stage individual files or all files in the current directory.</a:t>
            </a:r>
          </a:p>
          <a:p>
            <a:pPr marL="0" indent="0">
              <a:buNone/>
            </a:pPr>
            <a:r>
              <a:rPr lang="en-US" sz="2200" dirty="0">
                <a:solidFill>
                  <a:srgbClr val="0070C0"/>
                </a:solidFill>
              </a:rPr>
              <a:t>	git add .     # Stages all files in the current directory</a:t>
            </a:r>
          </a:p>
          <a:p>
            <a:r>
              <a:rPr lang="en-US" dirty="0"/>
              <a:t>Create the Initial Commit: Use git commit to save the staged changes to your repository's history. Include a descriptive message for your commit.</a:t>
            </a:r>
          </a:p>
          <a:p>
            <a:pPr marL="0" indent="0">
              <a:buNone/>
            </a:pPr>
            <a:r>
              <a:rPr lang="en-US" dirty="0">
                <a:solidFill>
                  <a:srgbClr val="0070C0"/>
                </a:solidFill>
              </a:rPr>
              <a:t>	git commit -m "Initial project setup"</a:t>
            </a:r>
            <a:endParaRPr lang="en-CA" dirty="0">
              <a:solidFill>
                <a:srgbClr val="0070C0"/>
              </a:solidFill>
            </a:endParaRPr>
          </a:p>
        </p:txBody>
      </p:sp>
    </p:spTree>
    <p:extLst>
      <p:ext uri="{BB962C8B-B14F-4D97-AF65-F5344CB8AC3E}">
        <p14:creationId xmlns:p14="http://schemas.microsoft.com/office/powerpoint/2010/main" val="11073823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5B845-EE9C-EC3E-F50E-8E1ABFC24208}"/>
              </a:ext>
            </a:extLst>
          </p:cNvPr>
          <p:cNvSpPr>
            <a:spLocks noGrp="1"/>
          </p:cNvSpPr>
          <p:nvPr>
            <p:ph type="title"/>
          </p:nvPr>
        </p:nvSpPr>
        <p:spPr/>
        <p:txBody>
          <a:bodyPr/>
          <a:lstStyle/>
          <a:p>
            <a:r>
              <a:rPr lang="en-CA" dirty="0"/>
              <a:t>Exercise</a:t>
            </a:r>
          </a:p>
        </p:txBody>
      </p:sp>
      <p:sp>
        <p:nvSpPr>
          <p:cNvPr id="3" name="Content Placeholder 2">
            <a:extLst>
              <a:ext uri="{FF2B5EF4-FFF2-40B4-BE49-F238E27FC236}">
                <a16:creationId xmlns:a16="http://schemas.microsoft.com/office/drawing/2014/main" id="{9FE30C67-D6E4-1DCB-4FEA-375E63646565}"/>
              </a:ext>
            </a:extLst>
          </p:cNvPr>
          <p:cNvSpPr>
            <a:spLocks noGrp="1"/>
          </p:cNvSpPr>
          <p:nvPr>
            <p:ph idx="1"/>
          </p:nvPr>
        </p:nvSpPr>
        <p:spPr>
          <a:xfrm>
            <a:off x="1243584" y="1069848"/>
            <a:ext cx="10110216" cy="5107115"/>
          </a:xfrm>
        </p:spPr>
        <p:txBody>
          <a:bodyPr>
            <a:normAutofit fontScale="55000" lnSpcReduction="20000"/>
          </a:bodyPr>
          <a:lstStyle/>
          <a:p>
            <a:pPr marL="514350" indent="-514350">
              <a:buFont typeface="+mj-lt"/>
              <a:buAutoNum type="arabicPeriod"/>
            </a:pPr>
            <a:r>
              <a:rPr lang="en-CA" dirty="0"/>
              <a:t>Open git bash</a:t>
            </a:r>
          </a:p>
          <a:p>
            <a:pPr marL="514350" indent="-514350">
              <a:buFont typeface="+mj-lt"/>
              <a:buAutoNum type="arabicPeriod"/>
            </a:pPr>
            <a:r>
              <a:rPr lang="en-CA" dirty="0"/>
              <a:t>Create a new directory </a:t>
            </a:r>
            <a:r>
              <a:rPr lang="en-CA" dirty="0" err="1">
                <a:solidFill>
                  <a:srgbClr val="0070C0"/>
                </a:solidFill>
              </a:rPr>
              <a:t>mkdir</a:t>
            </a:r>
            <a:r>
              <a:rPr lang="en-CA" dirty="0">
                <a:solidFill>
                  <a:srgbClr val="0070C0"/>
                </a:solidFill>
              </a:rPr>
              <a:t> </a:t>
            </a:r>
            <a:r>
              <a:rPr lang="en-CA" dirty="0" err="1">
                <a:solidFill>
                  <a:srgbClr val="0070C0"/>
                </a:solidFill>
              </a:rPr>
              <a:t>directoryName</a:t>
            </a:r>
            <a:endParaRPr lang="en-CA" dirty="0">
              <a:solidFill>
                <a:srgbClr val="0070C0"/>
              </a:solidFill>
            </a:endParaRPr>
          </a:p>
          <a:p>
            <a:pPr marL="514350" indent="-514350">
              <a:buFont typeface="+mj-lt"/>
              <a:buAutoNum type="arabicPeriod"/>
            </a:pPr>
            <a:r>
              <a:rPr lang="en-CA" dirty="0"/>
              <a:t>Change into the new directory </a:t>
            </a:r>
            <a:r>
              <a:rPr lang="en-CA" dirty="0">
                <a:solidFill>
                  <a:srgbClr val="0070C0"/>
                </a:solidFill>
              </a:rPr>
              <a:t>cd </a:t>
            </a:r>
            <a:r>
              <a:rPr lang="en-CA" dirty="0" err="1">
                <a:solidFill>
                  <a:srgbClr val="0070C0"/>
                </a:solidFill>
              </a:rPr>
              <a:t>directoryName</a:t>
            </a:r>
            <a:endParaRPr lang="en-CA" dirty="0">
              <a:solidFill>
                <a:srgbClr val="0070C0"/>
              </a:solidFill>
            </a:endParaRPr>
          </a:p>
          <a:p>
            <a:pPr marL="514350" indent="-514350">
              <a:buFont typeface="+mj-lt"/>
              <a:buAutoNum type="arabicPeriod"/>
            </a:pPr>
            <a:r>
              <a:rPr lang="en-CA" dirty="0"/>
              <a:t>Create a new repository </a:t>
            </a:r>
            <a:r>
              <a:rPr lang="en-CA" dirty="0">
                <a:solidFill>
                  <a:srgbClr val="0070C0"/>
                </a:solidFill>
              </a:rPr>
              <a:t>git </a:t>
            </a:r>
            <a:r>
              <a:rPr lang="en-CA" dirty="0" err="1">
                <a:solidFill>
                  <a:srgbClr val="0070C0"/>
                </a:solidFill>
              </a:rPr>
              <a:t>init</a:t>
            </a:r>
            <a:r>
              <a:rPr lang="en-CA" dirty="0">
                <a:solidFill>
                  <a:srgbClr val="0070C0"/>
                </a:solidFill>
              </a:rPr>
              <a:t> </a:t>
            </a:r>
          </a:p>
          <a:p>
            <a:pPr marL="514350" indent="-514350">
              <a:buFont typeface="+mj-lt"/>
              <a:buAutoNum type="arabicPeriod"/>
            </a:pPr>
            <a:r>
              <a:rPr lang="en-CA" dirty="0"/>
              <a:t>Create a file named TODO.txt use notepad++ and save the file in your new directory</a:t>
            </a:r>
          </a:p>
          <a:p>
            <a:pPr marL="514350" indent="-514350">
              <a:buFont typeface="+mj-lt"/>
              <a:buAutoNum type="arabicPeriod"/>
            </a:pPr>
            <a:r>
              <a:rPr lang="en-CA" dirty="0"/>
              <a:t>Stage TODO.txt git </a:t>
            </a:r>
            <a:r>
              <a:rPr lang="en-CA" dirty="0">
                <a:solidFill>
                  <a:srgbClr val="0070C0"/>
                </a:solidFill>
              </a:rPr>
              <a:t>add TODO.txt</a:t>
            </a:r>
          </a:p>
          <a:p>
            <a:pPr marL="514350" indent="-514350">
              <a:buFont typeface="+mj-lt"/>
              <a:buAutoNum type="arabicPeriod"/>
            </a:pPr>
            <a:r>
              <a:rPr lang="en-CA" dirty="0"/>
              <a:t>Commit the project with a short message</a:t>
            </a:r>
            <a:r>
              <a:rPr lang="en-CA" dirty="0">
                <a:solidFill>
                  <a:srgbClr val="0070C0"/>
                </a:solidFill>
              </a:rPr>
              <a:t> git commit –m "initial project setup"</a:t>
            </a:r>
          </a:p>
          <a:p>
            <a:pPr marL="514350" indent="-514350">
              <a:buFont typeface="+mj-lt"/>
              <a:buAutoNum type="arabicPeriod"/>
            </a:pPr>
            <a:r>
              <a:rPr lang="en-CA" dirty="0"/>
              <a:t>Create 2 new files named done.txt and working.txt use notepad++ and save the file in your new directory</a:t>
            </a:r>
          </a:p>
          <a:p>
            <a:pPr marL="514350" indent="-514350">
              <a:buFont typeface="+mj-lt"/>
              <a:buAutoNum type="arabicPeriod"/>
            </a:pPr>
            <a:r>
              <a:rPr lang="en-CA" dirty="0"/>
              <a:t>Stage and those files </a:t>
            </a:r>
            <a:r>
              <a:rPr lang="en-CA" dirty="0">
                <a:solidFill>
                  <a:srgbClr val="0070C0"/>
                </a:solidFill>
              </a:rPr>
              <a:t>git add done.txt </a:t>
            </a:r>
            <a:r>
              <a:rPr lang="en-CA" dirty="0"/>
              <a:t>and </a:t>
            </a:r>
            <a:r>
              <a:rPr lang="en-CA" dirty="0">
                <a:solidFill>
                  <a:srgbClr val="0070C0"/>
                </a:solidFill>
              </a:rPr>
              <a:t>git add working.txt</a:t>
            </a:r>
          </a:p>
          <a:p>
            <a:pPr marL="514350" indent="-514350">
              <a:buFont typeface="+mj-lt"/>
              <a:buAutoNum type="arabicPeriod"/>
            </a:pPr>
            <a:r>
              <a:rPr lang="en-CA" dirty="0"/>
              <a:t>Commit to the project with a message </a:t>
            </a:r>
            <a:r>
              <a:rPr lang="en-CA" dirty="0">
                <a:solidFill>
                  <a:srgbClr val="0070C0"/>
                </a:solidFill>
              </a:rPr>
              <a:t>git commit "added some new files"</a:t>
            </a:r>
          </a:p>
          <a:p>
            <a:pPr marL="514350" indent="-514350">
              <a:buFont typeface="+mj-lt"/>
              <a:buAutoNum type="arabicPeriod"/>
            </a:pPr>
            <a:r>
              <a:rPr lang="en-CA" dirty="0"/>
              <a:t>Rename working.txt to progress.txt using windows explorer</a:t>
            </a:r>
          </a:p>
          <a:p>
            <a:pPr marL="514350" indent="-514350">
              <a:buFont typeface="+mj-lt"/>
              <a:buAutoNum type="arabicPeriod"/>
            </a:pPr>
            <a:r>
              <a:rPr lang="en-CA" dirty="0"/>
              <a:t>Add some new text to done.txt using notepad++ and save the file</a:t>
            </a:r>
          </a:p>
          <a:p>
            <a:pPr marL="514350" indent="-514350">
              <a:buFont typeface="+mj-lt"/>
              <a:buAutoNum type="arabicPeriod"/>
            </a:pPr>
            <a:r>
              <a:rPr lang="en-CA" dirty="0"/>
              <a:t>Check the directory status </a:t>
            </a:r>
            <a:r>
              <a:rPr lang="en-CA" dirty="0">
                <a:solidFill>
                  <a:srgbClr val="0070C0"/>
                </a:solidFill>
              </a:rPr>
              <a:t>git status</a:t>
            </a:r>
          </a:p>
          <a:p>
            <a:pPr marL="514350" indent="-514350">
              <a:buFont typeface="+mj-lt"/>
              <a:buAutoNum type="arabicPeriod"/>
            </a:pPr>
            <a:r>
              <a:rPr lang="en-CA" dirty="0"/>
              <a:t>stage progress.txt and done.txt</a:t>
            </a:r>
            <a:r>
              <a:rPr kumimoji="0" lang="en-CA" sz="2700" b="0" i="0" u="none" strike="noStrike" kern="1200" cap="none" spc="0" normalizeH="0" baseline="0" noProof="0" dirty="0">
                <a:ln>
                  <a:noFill/>
                </a:ln>
                <a:solidFill>
                  <a:srgbClr val="0070C0"/>
                </a:solidFill>
                <a:effectLst/>
                <a:uLnTx/>
                <a:uFillTx/>
                <a:latin typeface="Calibri" panose="020F0502020204030204"/>
                <a:ea typeface="+mn-ea"/>
                <a:cs typeface="+mn-cs"/>
              </a:rPr>
              <a:t> git add done.txt </a:t>
            </a:r>
            <a:r>
              <a:rPr kumimoji="0" lang="en-CA" sz="2700" b="0" i="0" u="none" strike="noStrike" kern="1200" cap="none" spc="0" normalizeH="0" baseline="0" noProof="0" dirty="0">
                <a:ln>
                  <a:noFill/>
                </a:ln>
                <a:solidFill>
                  <a:prstClr val="black"/>
                </a:solidFill>
                <a:effectLst/>
                <a:uLnTx/>
                <a:uFillTx/>
                <a:latin typeface="Calibri" panose="020F0502020204030204"/>
                <a:ea typeface="+mn-ea"/>
                <a:cs typeface="+mn-cs"/>
              </a:rPr>
              <a:t>and </a:t>
            </a:r>
            <a:r>
              <a:rPr kumimoji="0" lang="en-CA" sz="2700" b="0" i="0" u="none" strike="noStrike" kern="1200" cap="none" spc="0" normalizeH="0" baseline="0" noProof="0" dirty="0">
                <a:ln>
                  <a:noFill/>
                </a:ln>
                <a:solidFill>
                  <a:srgbClr val="0070C0"/>
                </a:solidFill>
                <a:effectLst/>
                <a:uLnTx/>
                <a:uFillTx/>
                <a:latin typeface="Calibri" panose="020F0502020204030204"/>
                <a:ea typeface="+mn-ea"/>
                <a:cs typeface="+mn-cs"/>
              </a:rPr>
              <a:t>git add progress.txt</a:t>
            </a:r>
            <a:endParaRPr lang="en-CA" dirty="0"/>
          </a:p>
          <a:p>
            <a:pPr marL="514350" indent="-514350">
              <a:buFont typeface="+mj-lt"/>
              <a:buAutoNum type="arabicPeriod"/>
            </a:pPr>
            <a:r>
              <a:rPr lang="en-CA" dirty="0"/>
              <a:t>Commit the project with a message </a:t>
            </a:r>
            <a:r>
              <a:rPr lang="en-CA" dirty="0">
                <a:solidFill>
                  <a:srgbClr val="0070C0"/>
                </a:solidFill>
              </a:rPr>
              <a:t>git commit –m "modified some files"</a:t>
            </a:r>
          </a:p>
          <a:p>
            <a:pPr marL="514350" indent="-514350">
              <a:buFont typeface="+mj-lt"/>
              <a:buAutoNum type="arabicPeriod"/>
            </a:pPr>
            <a:r>
              <a:rPr lang="en-CA" dirty="0"/>
              <a:t>Check the directory status</a:t>
            </a:r>
            <a:r>
              <a:rPr lang="en-CA" dirty="0">
                <a:solidFill>
                  <a:srgbClr val="0070C0"/>
                </a:solidFill>
              </a:rPr>
              <a:t> git status</a:t>
            </a:r>
          </a:p>
          <a:p>
            <a:pPr marL="514350" indent="-514350">
              <a:buFont typeface="+mj-lt"/>
              <a:buAutoNum type="arabicPeriod"/>
            </a:pPr>
            <a:endParaRPr lang="en-CA" dirty="0"/>
          </a:p>
        </p:txBody>
      </p:sp>
    </p:spTree>
    <p:extLst>
      <p:ext uri="{BB962C8B-B14F-4D97-AF65-F5344CB8AC3E}">
        <p14:creationId xmlns:p14="http://schemas.microsoft.com/office/powerpoint/2010/main" val="1401634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F7E93-DC66-774E-DD98-2FA9BF0B02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AE552E-3BE7-94B3-305A-EE876103590B}"/>
              </a:ext>
            </a:extLst>
          </p:cNvPr>
          <p:cNvSpPr>
            <a:spLocks noGrp="1"/>
          </p:cNvSpPr>
          <p:nvPr>
            <p:ph type="title"/>
          </p:nvPr>
        </p:nvSpPr>
        <p:spPr/>
        <p:txBody>
          <a:bodyPr/>
          <a:lstStyle/>
          <a:p>
            <a:r>
              <a:rPr lang="en-CA" dirty="0"/>
              <a:t>Branching and Merging</a:t>
            </a:r>
          </a:p>
        </p:txBody>
      </p:sp>
      <p:sp>
        <p:nvSpPr>
          <p:cNvPr id="3" name="Content Placeholder 2">
            <a:extLst>
              <a:ext uri="{FF2B5EF4-FFF2-40B4-BE49-F238E27FC236}">
                <a16:creationId xmlns:a16="http://schemas.microsoft.com/office/drawing/2014/main" id="{77722D78-0EBC-0978-FE38-082C637FD219}"/>
              </a:ext>
            </a:extLst>
          </p:cNvPr>
          <p:cNvSpPr>
            <a:spLocks noGrp="1"/>
          </p:cNvSpPr>
          <p:nvPr>
            <p:ph idx="1"/>
          </p:nvPr>
        </p:nvSpPr>
        <p:spPr/>
        <p:txBody>
          <a:bodyPr/>
          <a:lstStyle/>
          <a:p>
            <a:r>
              <a:rPr lang="en-US" dirty="0"/>
              <a:t>Branching creates a separate, parallel version the repository which  allows developers to work on new features or fixes without affecting the main project. </a:t>
            </a:r>
          </a:p>
          <a:p>
            <a:r>
              <a:rPr lang="en-US" dirty="0"/>
              <a:t>Merging involves combining one branch into another branch. Normally a feature or bug branch is merged back into the main branch to incorporate the changes that were worked on separately back into the main project.</a:t>
            </a:r>
            <a:endParaRPr lang="en-CA" dirty="0"/>
          </a:p>
        </p:txBody>
      </p:sp>
    </p:spTree>
    <p:extLst>
      <p:ext uri="{BB962C8B-B14F-4D97-AF65-F5344CB8AC3E}">
        <p14:creationId xmlns:p14="http://schemas.microsoft.com/office/powerpoint/2010/main" val="1859466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3016F-EA29-FF0F-AEA7-E41FF37C5D6A}"/>
              </a:ext>
            </a:extLst>
          </p:cNvPr>
          <p:cNvSpPr>
            <a:spLocks noGrp="1"/>
          </p:cNvSpPr>
          <p:nvPr>
            <p:ph type="title"/>
          </p:nvPr>
        </p:nvSpPr>
        <p:spPr/>
        <p:txBody>
          <a:bodyPr>
            <a:normAutofit/>
          </a:bodyPr>
          <a:lstStyle/>
          <a:p>
            <a:r>
              <a:rPr lang="en-CA" dirty="0"/>
              <a:t>What Branching provides</a:t>
            </a:r>
          </a:p>
        </p:txBody>
      </p:sp>
      <p:sp>
        <p:nvSpPr>
          <p:cNvPr id="3" name="Content Placeholder 2">
            <a:extLst>
              <a:ext uri="{FF2B5EF4-FFF2-40B4-BE49-F238E27FC236}">
                <a16:creationId xmlns:a16="http://schemas.microsoft.com/office/drawing/2014/main" id="{3E25A912-BAFE-3CE2-53F6-BFD22C93DD1A}"/>
              </a:ext>
            </a:extLst>
          </p:cNvPr>
          <p:cNvSpPr>
            <a:spLocks noGrp="1"/>
          </p:cNvSpPr>
          <p:nvPr>
            <p:ph idx="1"/>
          </p:nvPr>
        </p:nvSpPr>
        <p:spPr/>
        <p:txBody>
          <a:bodyPr/>
          <a:lstStyle/>
          <a:p>
            <a:r>
              <a:rPr lang="en-US" dirty="0"/>
              <a:t>Separate Development Lines: A branch creates a new, independent line of development within your repository. This means you can make changes, commit them, and test them without impacting other branches, such as the main or master branch, which typically holds the stable, production-ready code.</a:t>
            </a:r>
          </a:p>
          <a:p>
            <a:r>
              <a:rPr lang="en-US" dirty="0"/>
              <a:t>Pointers to Commits: Fundamentally, a Git branch is a lightweight, movable pointer to a specific commit in your project's history. When you create a new branch, it initially points to the same commit as the branch you created it from. As you make new commits on that branch, the branch pointer advances to include those new commits.</a:t>
            </a:r>
            <a:endParaRPr lang="en-CA" dirty="0"/>
          </a:p>
        </p:txBody>
      </p:sp>
    </p:spTree>
    <p:extLst>
      <p:ext uri="{BB962C8B-B14F-4D97-AF65-F5344CB8AC3E}">
        <p14:creationId xmlns:p14="http://schemas.microsoft.com/office/powerpoint/2010/main" val="24072671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40BB1F-B94D-D0F4-C189-F0BE09949EF9}"/>
              </a:ext>
            </a:extLst>
          </p:cNvPr>
          <p:cNvSpPr>
            <a:spLocks noGrp="1"/>
          </p:cNvSpPr>
          <p:nvPr>
            <p:ph type="title"/>
          </p:nvPr>
        </p:nvSpPr>
        <p:spPr/>
        <p:txBody>
          <a:bodyPr/>
          <a:lstStyle/>
          <a:p>
            <a:r>
              <a:rPr lang="en-CA" dirty="0"/>
              <a:t>What is version control</a:t>
            </a:r>
          </a:p>
        </p:txBody>
      </p:sp>
      <p:sp>
        <p:nvSpPr>
          <p:cNvPr id="5" name="Content Placeholder 4">
            <a:extLst>
              <a:ext uri="{FF2B5EF4-FFF2-40B4-BE49-F238E27FC236}">
                <a16:creationId xmlns:a16="http://schemas.microsoft.com/office/drawing/2014/main" id="{B86200B0-3EEE-03B0-4CC4-F03417E67959}"/>
              </a:ext>
            </a:extLst>
          </p:cNvPr>
          <p:cNvSpPr>
            <a:spLocks noGrp="1"/>
          </p:cNvSpPr>
          <p:nvPr>
            <p:ph idx="1"/>
          </p:nvPr>
        </p:nvSpPr>
        <p:spPr/>
        <p:txBody>
          <a:bodyPr/>
          <a:lstStyle/>
          <a:p>
            <a:pPr marL="0" indent="0">
              <a:buNone/>
            </a:pPr>
            <a:r>
              <a:rPr lang="en-US" dirty="0"/>
              <a:t>Version control is the practice of tracking and managing changes to files over time, often used for source code but applicable to any digital asset. </a:t>
            </a:r>
          </a:p>
          <a:p>
            <a:pPr marL="0" indent="0">
              <a:buNone/>
            </a:pPr>
            <a:r>
              <a:rPr lang="en-US" dirty="0"/>
              <a:t>It is a system that records modifications, allowing users to revert to previous versions, compare changes, and collaborate more effectively by providing a history of every update, including who made the change and when. </a:t>
            </a:r>
            <a:endParaRPr lang="en-CA" dirty="0"/>
          </a:p>
        </p:txBody>
      </p:sp>
    </p:spTree>
    <p:extLst>
      <p:ext uri="{BB962C8B-B14F-4D97-AF65-F5344CB8AC3E}">
        <p14:creationId xmlns:p14="http://schemas.microsoft.com/office/powerpoint/2010/main" val="19188053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70958-CBC3-E8E6-A544-41B3F3B41FF4}"/>
              </a:ext>
            </a:extLst>
          </p:cNvPr>
          <p:cNvSpPr>
            <a:spLocks noGrp="1"/>
          </p:cNvSpPr>
          <p:nvPr>
            <p:ph type="title"/>
          </p:nvPr>
        </p:nvSpPr>
        <p:spPr/>
        <p:txBody>
          <a:bodyPr/>
          <a:lstStyle/>
          <a:p>
            <a:r>
              <a:rPr lang="en-CA" dirty="0"/>
              <a:t>What Branching provides</a:t>
            </a:r>
          </a:p>
        </p:txBody>
      </p:sp>
      <p:sp>
        <p:nvSpPr>
          <p:cNvPr id="3" name="Content Placeholder 2">
            <a:extLst>
              <a:ext uri="{FF2B5EF4-FFF2-40B4-BE49-F238E27FC236}">
                <a16:creationId xmlns:a16="http://schemas.microsoft.com/office/drawing/2014/main" id="{78E44970-20C0-3967-C124-FDF8BE3C8DEA}"/>
              </a:ext>
            </a:extLst>
          </p:cNvPr>
          <p:cNvSpPr>
            <a:spLocks noGrp="1"/>
          </p:cNvSpPr>
          <p:nvPr>
            <p:ph idx="1"/>
          </p:nvPr>
        </p:nvSpPr>
        <p:spPr/>
        <p:txBody>
          <a:bodyPr/>
          <a:lstStyle/>
          <a:p>
            <a:r>
              <a:rPr lang="en-US" dirty="0"/>
              <a:t>Isolation and Experimentation: Branching provides a safe environment for experimentation. You can try out new ideas, refactor code, or develop complex features on a dedicated branch, knowing that if something goes wrong, it won't break the main project.</a:t>
            </a:r>
          </a:p>
          <a:p>
            <a:r>
              <a:rPr lang="en-US" dirty="0"/>
              <a:t>Parallel Development: Branches enable multiple developers to work on different features or tasks simultaneously without stepping on each other's toes. Each developer can work on their own feature branch, and once their work is complete and tested, it can be merged back into the main branch.</a:t>
            </a:r>
            <a:endParaRPr lang="en-CA" dirty="0"/>
          </a:p>
        </p:txBody>
      </p:sp>
    </p:spTree>
    <p:extLst>
      <p:ext uri="{BB962C8B-B14F-4D97-AF65-F5344CB8AC3E}">
        <p14:creationId xmlns:p14="http://schemas.microsoft.com/office/powerpoint/2010/main" val="23416795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E9A44-79D7-8B53-A3CA-E9BFA3E5CA3C}"/>
              </a:ext>
            </a:extLst>
          </p:cNvPr>
          <p:cNvSpPr>
            <a:spLocks noGrp="1"/>
          </p:cNvSpPr>
          <p:nvPr>
            <p:ph type="title"/>
          </p:nvPr>
        </p:nvSpPr>
        <p:spPr/>
        <p:txBody>
          <a:bodyPr/>
          <a:lstStyle/>
          <a:p>
            <a:r>
              <a:rPr lang="en-CA" dirty="0"/>
              <a:t>Branching and Merging</a:t>
            </a:r>
          </a:p>
        </p:txBody>
      </p:sp>
      <p:sp>
        <p:nvSpPr>
          <p:cNvPr id="3" name="Content Placeholder 2">
            <a:extLst>
              <a:ext uri="{FF2B5EF4-FFF2-40B4-BE49-F238E27FC236}">
                <a16:creationId xmlns:a16="http://schemas.microsoft.com/office/drawing/2014/main" id="{0963164A-6E21-1B5B-38AD-A17509F0DEE8}"/>
              </a:ext>
            </a:extLst>
          </p:cNvPr>
          <p:cNvSpPr>
            <a:spLocks noGrp="1"/>
          </p:cNvSpPr>
          <p:nvPr>
            <p:ph idx="1"/>
          </p:nvPr>
        </p:nvSpPr>
        <p:spPr/>
        <p:txBody>
          <a:bodyPr/>
          <a:lstStyle/>
          <a:p>
            <a:r>
              <a:rPr lang="en-CA" dirty="0"/>
              <a:t>Creating a Branch: git branch &lt;</a:t>
            </a:r>
            <a:r>
              <a:rPr lang="en-CA" dirty="0" err="1"/>
              <a:t>branch_name</a:t>
            </a:r>
            <a:r>
              <a:rPr lang="en-CA" dirty="0"/>
              <a:t>&gt;</a:t>
            </a:r>
          </a:p>
          <a:p>
            <a:r>
              <a:rPr lang="en-CA" dirty="0"/>
              <a:t>Switching Branches: git switch &lt;</a:t>
            </a:r>
            <a:r>
              <a:rPr lang="en-CA" dirty="0" err="1"/>
              <a:t>branch_name</a:t>
            </a:r>
            <a:r>
              <a:rPr lang="en-CA" dirty="0"/>
              <a:t>&gt;</a:t>
            </a:r>
          </a:p>
          <a:p>
            <a:r>
              <a:rPr lang="en-CA" dirty="0"/>
              <a:t>Merging Branches: git merge &lt;</a:t>
            </a:r>
            <a:r>
              <a:rPr lang="en-CA" dirty="0" err="1"/>
              <a:t>source_branch</a:t>
            </a:r>
            <a:r>
              <a:rPr lang="en-CA" dirty="0"/>
              <a:t>&gt; - integrates changes from one branch into another.</a:t>
            </a:r>
          </a:p>
          <a:p>
            <a:r>
              <a:rPr lang="en-CA" dirty="0"/>
              <a:t>Switching between different versions of your project: </a:t>
            </a:r>
            <a:br>
              <a:rPr lang="en-CA" dirty="0"/>
            </a:br>
            <a:r>
              <a:rPr lang="en-CA" dirty="0"/>
              <a:t>git checkout &lt;</a:t>
            </a:r>
            <a:r>
              <a:rPr lang="en-CA" dirty="0" err="1"/>
              <a:t>branch_name</a:t>
            </a:r>
            <a:r>
              <a:rPr lang="en-CA" dirty="0"/>
              <a:t>&gt;</a:t>
            </a:r>
          </a:p>
          <a:p>
            <a:endParaRPr lang="en-CA" dirty="0"/>
          </a:p>
          <a:p>
            <a:r>
              <a:rPr lang="en-CA" dirty="0"/>
              <a:t>Resolving Conflicts: Manual intervention required when merging changes that conflict. </a:t>
            </a:r>
          </a:p>
        </p:txBody>
      </p:sp>
    </p:spTree>
    <p:extLst>
      <p:ext uri="{BB962C8B-B14F-4D97-AF65-F5344CB8AC3E}">
        <p14:creationId xmlns:p14="http://schemas.microsoft.com/office/powerpoint/2010/main" val="32204150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88BEB-6214-4ADD-67D7-EA9C36B07443}"/>
              </a:ext>
            </a:extLst>
          </p:cNvPr>
          <p:cNvSpPr>
            <a:spLocks noGrp="1"/>
          </p:cNvSpPr>
          <p:nvPr>
            <p:ph type="title"/>
          </p:nvPr>
        </p:nvSpPr>
        <p:spPr/>
        <p:txBody>
          <a:bodyPr/>
          <a:lstStyle/>
          <a:p>
            <a:r>
              <a:rPr lang="en-CA" dirty="0"/>
              <a:t>Branching and Merging – git branch</a:t>
            </a:r>
          </a:p>
        </p:txBody>
      </p:sp>
      <p:sp>
        <p:nvSpPr>
          <p:cNvPr id="3" name="Content Placeholder 2">
            <a:extLst>
              <a:ext uri="{FF2B5EF4-FFF2-40B4-BE49-F238E27FC236}">
                <a16:creationId xmlns:a16="http://schemas.microsoft.com/office/drawing/2014/main" id="{D7316483-E155-CA2D-60CF-BFD83EC665B0}"/>
              </a:ext>
            </a:extLst>
          </p:cNvPr>
          <p:cNvSpPr>
            <a:spLocks noGrp="1"/>
          </p:cNvSpPr>
          <p:nvPr>
            <p:ph idx="1"/>
          </p:nvPr>
        </p:nvSpPr>
        <p:spPr>
          <a:xfrm>
            <a:off x="1243584" y="1069848"/>
            <a:ext cx="10110216" cy="4636889"/>
          </a:xfrm>
        </p:spPr>
        <p:txBody>
          <a:bodyPr>
            <a:normAutofit/>
          </a:bodyPr>
          <a:lstStyle/>
          <a:p>
            <a:pPr marL="0" indent="0">
              <a:buNone/>
            </a:pPr>
            <a:r>
              <a:rPr lang="en-US" dirty="0"/>
              <a:t>The git branch command is used for managing branches within a repository. Its core functionalities include:</a:t>
            </a:r>
          </a:p>
          <a:p>
            <a:r>
              <a:rPr lang="en-US" dirty="0"/>
              <a:t>Listing Branches: When executed without any arguments, git branch displays a list of all local branches in the repository, with an asterisk (*) indicating the currently active branch.</a:t>
            </a:r>
          </a:p>
          <a:p>
            <a:pPr marL="457200" lvl="1" indent="0">
              <a:buNone/>
            </a:pPr>
            <a:r>
              <a:rPr lang="en-CA" dirty="0">
                <a:solidFill>
                  <a:srgbClr val="0070C0"/>
                </a:solidFill>
                <a:latin typeface="Consolas" panose="020B0609020204030204" pitchFamily="49" charset="0"/>
              </a:rPr>
              <a:t>git branch</a:t>
            </a:r>
          </a:p>
          <a:p>
            <a:r>
              <a:rPr lang="en-US" dirty="0"/>
              <a:t>Creating Branches: To create a new branch, you provide the desired branch name as an argument to the command. This creates a new pointer to the current commit, allowing for independent development.</a:t>
            </a:r>
          </a:p>
          <a:p>
            <a:pPr marL="457200" lvl="1" indent="0">
              <a:lnSpc>
                <a:spcPct val="100000"/>
              </a:lnSpc>
              <a:buNone/>
            </a:pPr>
            <a:r>
              <a:rPr lang="en-CA" dirty="0">
                <a:solidFill>
                  <a:srgbClr val="0070C0"/>
                </a:solidFill>
                <a:latin typeface="Consolas" panose="020B0609020204030204" pitchFamily="49" charset="0"/>
              </a:rPr>
              <a:t>git branch &lt;new-branch-name&gt;</a:t>
            </a:r>
          </a:p>
          <a:p>
            <a:endParaRPr lang="en-CA" dirty="0"/>
          </a:p>
        </p:txBody>
      </p:sp>
    </p:spTree>
    <p:extLst>
      <p:ext uri="{BB962C8B-B14F-4D97-AF65-F5344CB8AC3E}">
        <p14:creationId xmlns:p14="http://schemas.microsoft.com/office/powerpoint/2010/main" val="30419222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95095-7927-9DFA-496A-80F3787CEA9E}"/>
              </a:ext>
            </a:extLst>
          </p:cNvPr>
          <p:cNvSpPr>
            <a:spLocks noGrp="1"/>
          </p:cNvSpPr>
          <p:nvPr>
            <p:ph type="title"/>
          </p:nvPr>
        </p:nvSpPr>
        <p:spPr/>
        <p:txBody>
          <a:bodyPr/>
          <a:lstStyle/>
          <a:p>
            <a:r>
              <a:rPr lang="en-CA" dirty="0"/>
              <a:t>Branching and Merging – git branch</a:t>
            </a:r>
          </a:p>
        </p:txBody>
      </p:sp>
      <p:sp>
        <p:nvSpPr>
          <p:cNvPr id="3" name="Content Placeholder 2">
            <a:extLst>
              <a:ext uri="{FF2B5EF4-FFF2-40B4-BE49-F238E27FC236}">
                <a16:creationId xmlns:a16="http://schemas.microsoft.com/office/drawing/2014/main" id="{0B4F0C74-10A0-EF7A-D979-BD93F579BB7E}"/>
              </a:ext>
            </a:extLst>
          </p:cNvPr>
          <p:cNvSpPr>
            <a:spLocks noGrp="1"/>
          </p:cNvSpPr>
          <p:nvPr>
            <p:ph idx="1"/>
          </p:nvPr>
        </p:nvSpPr>
        <p:spPr>
          <a:xfrm>
            <a:off x="1243584" y="1069848"/>
            <a:ext cx="10110216" cy="4702991"/>
          </a:xfrm>
        </p:spPr>
        <p:txBody>
          <a:bodyPr>
            <a:normAutofit lnSpcReduction="10000"/>
          </a:bodyPr>
          <a:lstStyle/>
          <a:p>
            <a:r>
              <a:rPr lang="en-US" dirty="0"/>
              <a:t>Deleting Branches: The -d option allows for the deletion of a specified branch, provided it has been fully merged into another branch. For force deletion of unmerged branches, the -D option can be used.</a:t>
            </a:r>
          </a:p>
          <a:p>
            <a:pPr marL="457200" lvl="1" indent="0">
              <a:lnSpc>
                <a:spcPct val="100000"/>
              </a:lnSpc>
              <a:buNone/>
            </a:pPr>
            <a:r>
              <a:rPr lang="en-CA" dirty="0">
                <a:solidFill>
                  <a:srgbClr val="0070C0"/>
                </a:solidFill>
                <a:latin typeface="Consolas" panose="020B0609020204030204" pitchFamily="49" charset="0"/>
              </a:rPr>
              <a:t>git branch -d &lt;branch-to-delete&gt;</a:t>
            </a:r>
          </a:p>
          <a:p>
            <a:r>
              <a:rPr lang="en-US" dirty="0"/>
              <a:t>Renaming Branches: The -m option enables renaming a local branch.</a:t>
            </a:r>
          </a:p>
          <a:p>
            <a:pPr marL="457200" lvl="1" indent="0">
              <a:lnSpc>
                <a:spcPct val="100000"/>
              </a:lnSpc>
              <a:buNone/>
            </a:pPr>
            <a:r>
              <a:rPr lang="en-US" dirty="0">
                <a:solidFill>
                  <a:srgbClr val="0070C0"/>
                </a:solidFill>
                <a:latin typeface="Consolas" panose="020B0609020204030204" pitchFamily="49" charset="0"/>
              </a:rPr>
              <a:t>git branch -m &lt;old-branch-name&gt; &lt;new-branch-name&gt;</a:t>
            </a:r>
          </a:p>
          <a:p>
            <a:r>
              <a:rPr lang="en-US" dirty="0"/>
              <a:t>Viewing Branch Information: Options like -v (verbose) provide more detailed information about each branch, including the last commit.</a:t>
            </a:r>
          </a:p>
          <a:p>
            <a:pPr marL="457200" lvl="1" indent="0">
              <a:lnSpc>
                <a:spcPct val="100000"/>
              </a:lnSpc>
              <a:buNone/>
            </a:pPr>
            <a:r>
              <a:rPr lang="en-CA" dirty="0">
                <a:solidFill>
                  <a:srgbClr val="0070C0"/>
                </a:solidFill>
                <a:latin typeface="Consolas" panose="020B0609020204030204" pitchFamily="49" charset="0"/>
              </a:rPr>
              <a:t>git branch -v</a:t>
            </a:r>
          </a:p>
        </p:txBody>
      </p:sp>
    </p:spTree>
    <p:extLst>
      <p:ext uri="{BB962C8B-B14F-4D97-AF65-F5344CB8AC3E}">
        <p14:creationId xmlns:p14="http://schemas.microsoft.com/office/powerpoint/2010/main" val="4686691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0AFD3-E28A-9E83-7F86-DACF62E9DF4A}"/>
              </a:ext>
            </a:extLst>
          </p:cNvPr>
          <p:cNvSpPr>
            <a:spLocks noGrp="1"/>
          </p:cNvSpPr>
          <p:nvPr>
            <p:ph type="title"/>
          </p:nvPr>
        </p:nvSpPr>
        <p:spPr/>
        <p:txBody>
          <a:bodyPr/>
          <a:lstStyle/>
          <a:p>
            <a:r>
              <a:rPr lang="en-US" dirty="0"/>
              <a:t>Branching and Merging – git branch</a:t>
            </a:r>
            <a:endParaRPr lang="en-CA" dirty="0"/>
          </a:p>
        </p:txBody>
      </p:sp>
      <p:sp>
        <p:nvSpPr>
          <p:cNvPr id="3" name="Content Placeholder 2">
            <a:extLst>
              <a:ext uri="{FF2B5EF4-FFF2-40B4-BE49-F238E27FC236}">
                <a16:creationId xmlns:a16="http://schemas.microsoft.com/office/drawing/2014/main" id="{505E617A-128D-736B-843C-347786F19C1C}"/>
              </a:ext>
            </a:extLst>
          </p:cNvPr>
          <p:cNvSpPr>
            <a:spLocks noGrp="1"/>
          </p:cNvSpPr>
          <p:nvPr>
            <p:ph idx="1"/>
          </p:nvPr>
        </p:nvSpPr>
        <p:spPr/>
        <p:txBody>
          <a:bodyPr/>
          <a:lstStyle/>
          <a:p>
            <a:r>
              <a:rPr lang="en-US" dirty="0"/>
              <a:t>Filtering Branches: The --merged and --no-merged options can be used to filter the list of branches, showing only those that have or have not been merged into the current branch, respectively. </a:t>
            </a:r>
          </a:p>
          <a:p>
            <a:pPr marL="457200" lvl="1" indent="0">
              <a:lnSpc>
                <a:spcPct val="100000"/>
              </a:lnSpc>
              <a:buNone/>
            </a:pPr>
            <a:r>
              <a:rPr lang="en-US" dirty="0">
                <a:solidFill>
                  <a:srgbClr val="0070C0"/>
                </a:solidFill>
                <a:latin typeface="Consolas" panose="020B0609020204030204" pitchFamily="49" charset="0"/>
              </a:rPr>
              <a:t>git branch --merged</a:t>
            </a:r>
          </a:p>
          <a:p>
            <a:pPr marL="457200" lvl="1" indent="0">
              <a:lnSpc>
                <a:spcPct val="100000"/>
              </a:lnSpc>
              <a:buNone/>
            </a:pPr>
            <a:r>
              <a:rPr lang="en-US" dirty="0">
                <a:solidFill>
                  <a:srgbClr val="0070C0"/>
                </a:solidFill>
                <a:latin typeface="Consolas" panose="020B0609020204030204" pitchFamily="49" charset="0"/>
              </a:rPr>
              <a:t>git branch --no-merged</a:t>
            </a:r>
            <a:endParaRPr lang="en-CA" dirty="0">
              <a:solidFill>
                <a:srgbClr val="0070C0"/>
              </a:solidFill>
              <a:latin typeface="Consolas" panose="020B0609020204030204" pitchFamily="49" charset="0"/>
            </a:endParaRPr>
          </a:p>
        </p:txBody>
      </p:sp>
    </p:spTree>
    <p:extLst>
      <p:ext uri="{BB962C8B-B14F-4D97-AF65-F5344CB8AC3E}">
        <p14:creationId xmlns:p14="http://schemas.microsoft.com/office/powerpoint/2010/main" val="11718960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D6931-75FF-78A7-A2DC-4813BE9DEF57}"/>
              </a:ext>
            </a:extLst>
          </p:cNvPr>
          <p:cNvSpPr>
            <a:spLocks noGrp="1"/>
          </p:cNvSpPr>
          <p:nvPr>
            <p:ph type="title"/>
          </p:nvPr>
        </p:nvSpPr>
        <p:spPr/>
        <p:txBody>
          <a:bodyPr>
            <a:normAutofit/>
          </a:bodyPr>
          <a:lstStyle/>
          <a:p>
            <a:r>
              <a:rPr lang="en-CA" sz="3600" dirty="0"/>
              <a:t>Branching and Merging - git switch</a:t>
            </a:r>
          </a:p>
        </p:txBody>
      </p:sp>
      <p:sp>
        <p:nvSpPr>
          <p:cNvPr id="3" name="Content Placeholder 2">
            <a:extLst>
              <a:ext uri="{FF2B5EF4-FFF2-40B4-BE49-F238E27FC236}">
                <a16:creationId xmlns:a16="http://schemas.microsoft.com/office/drawing/2014/main" id="{006372B5-6E11-7839-A073-3752A845D7FC}"/>
              </a:ext>
            </a:extLst>
          </p:cNvPr>
          <p:cNvSpPr>
            <a:spLocks noGrp="1"/>
          </p:cNvSpPr>
          <p:nvPr>
            <p:ph idx="1"/>
          </p:nvPr>
        </p:nvSpPr>
        <p:spPr>
          <a:xfrm>
            <a:off x="1243584" y="991518"/>
            <a:ext cx="10110216" cy="4836405"/>
          </a:xfrm>
        </p:spPr>
        <p:txBody>
          <a:bodyPr>
            <a:normAutofit fontScale="77500" lnSpcReduction="20000"/>
          </a:bodyPr>
          <a:lstStyle/>
          <a:p>
            <a:pPr marL="0" indent="0">
              <a:buNone/>
            </a:pPr>
            <a:r>
              <a:rPr lang="en-US" dirty="0"/>
              <a:t>The git switch command is used to change the currently active branch in a Git repository. It was introduced in Git 2.23 as a more focused alternative to git checkout for handling branch operations.</a:t>
            </a:r>
          </a:p>
          <a:p>
            <a:pPr marL="0" indent="0">
              <a:buNone/>
            </a:pPr>
            <a:r>
              <a:rPr lang="en-US" dirty="0"/>
              <a:t>Switch Branches:</a:t>
            </a:r>
          </a:p>
          <a:p>
            <a:pPr lvl="1"/>
            <a:r>
              <a:rPr lang="en-US" dirty="0"/>
              <a:t>When you switch branches, Git updates your working directory and staging area to reflect the state of the chosen branch. This means the files you see and work with will be those associated with that branch, and any new commits you make will be added to that branch.</a:t>
            </a:r>
          </a:p>
          <a:p>
            <a:pPr marL="914400" lvl="2" indent="0">
              <a:buNone/>
            </a:pPr>
            <a:r>
              <a:rPr lang="en-US" dirty="0">
                <a:solidFill>
                  <a:srgbClr val="0070C0"/>
                </a:solidFill>
                <a:latin typeface="Consolas" panose="020B0609020204030204" pitchFamily="49" charset="0"/>
              </a:rPr>
              <a:t>git switch &lt;branch-name&gt;</a:t>
            </a:r>
          </a:p>
          <a:p>
            <a:r>
              <a:rPr lang="en-US" dirty="0"/>
              <a:t>Create a new branch and switch to it:</a:t>
            </a:r>
          </a:p>
          <a:p>
            <a:pPr lvl="1"/>
            <a:r>
              <a:rPr lang="en-US" dirty="0"/>
              <a:t>This command creates a new branch with the given name and immediately switches your HEAD to this newly created branch.</a:t>
            </a:r>
          </a:p>
          <a:p>
            <a:pPr marL="914400" lvl="2" indent="0">
              <a:buNone/>
            </a:pPr>
            <a:r>
              <a:rPr lang="en-CA" sz="2100" dirty="0">
                <a:solidFill>
                  <a:srgbClr val="0070C0"/>
                </a:solidFill>
                <a:latin typeface="Consolas" panose="020B0609020204030204" pitchFamily="49" charset="0"/>
              </a:rPr>
              <a:t>git switch -c &lt;new-branch-name&gt;</a:t>
            </a:r>
          </a:p>
          <a:p>
            <a:pPr marL="0" indent="0">
              <a:buNone/>
            </a:pPr>
            <a:r>
              <a:rPr lang="en-US" dirty="0"/>
              <a:t>git switch provides a clearer and safer way to manage branches compared to the older git checkout command, which had multiple functionalities including switching branches and restoring files. By separating these concerns, git switch reduces the risk of accidental file modifications or data loss when intending to only switch branches. It also makes the command's intent more explicit and easier to understand, especially for new Git users.</a:t>
            </a:r>
            <a:endParaRPr lang="en-CA" dirty="0"/>
          </a:p>
        </p:txBody>
      </p:sp>
    </p:spTree>
    <p:extLst>
      <p:ext uri="{BB962C8B-B14F-4D97-AF65-F5344CB8AC3E}">
        <p14:creationId xmlns:p14="http://schemas.microsoft.com/office/powerpoint/2010/main" val="9343263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FBD8A-307C-EDB6-2396-43BC1241FDE5}"/>
              </a:ext>
            </a:extLst>
          </p:cNvPr>
          <p:cNvSpPr>
            <a:spLocks noGrp="1"/>
          </p:cNvSpPr>
          <p:nvPr>
            <p:ph type="title"/>
          </p:nvPr>
        </p:nvSpPr>
        <p:spPr/>
        <p:txBody>
          <a:bodyPr/>
          <a:lstStyle/>
          <a:p>
            <a:r>
              <a:rPr lang="en-US" dirty="0"/>
              <a:t>Branching and Merging - git merge</a:t>
            </a:r>
            <a:endParaRPr lang="en-CA" dirty="0"/>
          </a:p>
        </p:txBody>
      </p:sp>
      <p:sp>
        <p:nvSpPr>
          <p:cNvPr id="3" name="Content Placeholder 2">
            <a:extLst>
              <a:ext uri="{FF2B5EF4-FFF2-40B4-BE49-F238E27FC236}">
                <a16:creationId xmlns:a16="http://schemas.microsoft.com/office/drawing/2014/main" id="{67361EA2-203B-2B2E-D914-A73EA48C4CED}"/>
              </a:ext>
            </a:extLst>
          </p:cNvPr>
          <p:cNvSpPr>
            <a:spLocks noGrp="1"/>
          </p:cNvSpPr>
          <p:nvPr>
            <p:ph idx="1"/>
          </p:nvPr>
        </p:nvSpPr>
        <p:spPr/>
        <p:txBody>
          <a:bodyPr/>
          <a:lstStyle/>
          <a:p>
            <a:pPr marL="0" indent="0">
              <a:buNone/>
            </a:pPr>
            <a:r>
              <a:rPr lang="en-US" dirty="0"/>
              <a:t>The git merge command integrates changes from a specified branch into the current active branch. This process combines the distinct commit histories of two or more branches into a single, unified history.</a:t>
            </a:r>
          </a:p>
          <a:p>
            <a:r>
              <a:rPr lang="en-US" dirty="0"/>
              <a:t>Combines Commit Histories: git merge takes the commits from the source branch and integrates them into the target branch (the one you are currently on). If you have a feature branch and  the master branch, you will change to the master branch and use the following command to merge the feature branch into the master</a:t>
            </a:r>
          </a:p>
          <a:p>
            <a:pPr marL="457200" lvl="1" indent="0">
              <a:buNone/>
            </a:pPr>
            <a:r>
              <a:rPr lang="en-US" dirty="0">
                <a:solidFill>
                  <a:srgbClr val="0070C0"/>
                </a:solidFill>
                <a:latin typeface="Consolas" panose="020B0609020204030204" pitchFamily="49" charset="0"/>
              </a:rPr>
              <a:t>git merge new-feature</a:t>
            </a:r>
          </a:p>
          <a:p>
            <a:endParaRPr lang="en-CA" dirty="0"/>
          </a:p>
        </p:txBody>
      </p:sp>
    </p:spTree>
    <p:extLst>
      <p:ext uri="{BB962C8B-B14F-4D97-AF65-F5344CB8AC3E}">
        <p14:creationId xmlns:p14="http://schemas.microsoft.com/office/powerpoint/2010/main" val="23756515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C3FB2-DEE8-91BA-E882-04E51FF6FE76}"/>
              </a:ext>
            </a:extLst>
          </p:cNvPr>
          <p:cNvSpPr>
            <a:spLocks noGrp="1"/>
          </p:cNvSpPr>
          <p:nvPr>
            <p:ph type="title"/>
          </p:nvPr>
        </p:nvSpPr>
        <p:spPr/>
        <p:txBody>
          <a:bodyPr/>
          <a:lstStyle/>
          <a:p>
            <a:r>
              <a:rPr lang="en-US" dirty="0"/>
              <a:t>Branching and Merging - git merge</a:t>
            </a:r>
            <a:endParaRPr lang="en-CA" dirty="0"/>
          </a:p>
        </p:txBody>
      </p:sp>
      <p:sp>
        <p:nvSpPr>
          <p:cNvPr id="3" name="Content Placeholder 2">
            <a:extLst>
              <a:ext uri="{FF2B5EF4-FFF2-40B4-BE49-F238E27FC236}">
                <a16:creationId xmlns:a16="http://schemas.microsoft.com/office/drawing/2014/main" id="{586739F6-894F-0B6E-6CC9-E408C737E40A}"/>
              </a:ext>
            </a:extLst>
          </p:cNvPr>
          <p:cNvSpPr>
            <a:spLocks noGrp="1"/>
          </p:cNvSpPr>
          <p:nvPr>
            <p:ph idx="1"/>
          </p:nvPr>
        </p:nvSpPr>
        <p:spPr>
          <a:xfrm>
            <a:off x="1243584" y="1069848"/>
            <a:ext cx="10110216" cy="5107115"/>
          </a:xfrm>
        </p:spPr>
        <p:txBody>
          <a:bodyPr>
            <a:normAutofit fontScale="92500" lnSpcReduction="20000"/>
          </a:bodyPr>
          <a:lstStyle/>
          <a:p>
            <a:r>
              <a:rPr lang="en-US" dirty="0"/>
              <a:t>Resolves Differences:</a:t>
            </a:r>
          </a:p>
          <a:p>
            <a:pPr lvl="1"/>
            <a:r>
              <a:rPr lang="en-US" dirty="0"/>
              <a:t>Fast-Forward Merge: If the target branch has no new commits since the source branch diverged, Git can simply move the target branch's pointer forward to the latest commit of the source branch. This is a "fast-forward" merge and does not create a new commit.</a:t>
            </a:r>
          </a:p>
          <a:p>
            <a:pPr lvl="1"/>
            <a:r>
              <a:rPr lang="en-US" dirty="0"/>
              <a:t>Three-Way Merge: If both branches have diverged and contain unique commits, Git performs a "three-way merge." It identifies a common ancestor commit and then combines the changes from both branches relative to that ancestor. This process creates a new "merge commit" that records the integration of the two histories.</a:t>
            </a:r>
          </a:p>
          <a:p>
            <a:r>
              <a:rPr lang="en-US" dirty="0"/>
              <a:t>Handles Conflicts:</a:t>
            </a:r>
          </a:p>
          <a:p>
            <a:r>
              <a:rPr lang="en-US" dirty="0"/>
              <a:t>If the same lines of code or files have been modified differently in both branches, a "merge conflict" occurs. Git cannot automatically resolve these conflicts, and the user must manually intervene to choose which changes to keep. The merge process is paused until all conflicts are resolved and the changes are committed.</a:t>
            </a:r>
            <a:endParaRPr lang="en-CA" dirty="0"/>
          </a:p>
        </p:txBody>
      </p:sp>
    </p:spTree>
    <p:extLst>
      <p:ext uri="{BB962C8B-B14F-4D97-AF65-F5344CB8AC3E}">
        <p14:creationId xmlns:p14="http://schemas.microsoft.com/office/powerpoint/2010/main" val="13224612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415AC-DAE6-E34A-52CA-C3E5AF639C84}"/>
              </a:ext>
            </a:extLst>
          </p:cNvPr>
          <p:cNvSpPr>
            <a:spLocks noGrp="1"/>
          </p:cNvSpPr>
          <p:nvPr>
            <p:ph type="title"/>
          </p:nvPr>
        </p:nvSpPr>
        <p:spPr/>
        <p:txBody>
          <a:bodyPr/>
          <a:lstStyle/>
          <a:p>
            <a:r>
              <a:rPr lang="en-US" dirty="0"/>
              <a:t>Branching and Merging - git checkout</a:t>
            </a:r>
            <a:endParaRPr lang="en-CA" dirty="0"/>
          </a:p>
        </p:txBody>
      </p:sp>
      <p:sp>
        <p:nvSpPr>
          <p:cNvPr id="3" name="Content Placeholder 2">
            <a:extLst>
              <a:ext uri="{FF2B5EF4-FFF2-40B4-BE49-F238E27FC236}">
                <a16:creationId xmlns:a16="http://schemas.microsoft.com/office/drawing/2014/main" id="{D091B2B9-57E9-6F63-E992-872D8177EEAE}"/>
              </a:ext>
            </a:extLst>
          </p:cNvPr>
          <p:cNvSpPr>
            <a:spLocks noGrp="1"/>
          </p:cNvSpPr>
          <p:nvPr>
            <p:ph idx="1"/>
          </p:nvPr>
        </p:nvSpPr>
        <p:spPr>
          <a:xfrm>
            <a:off x="1243584" y="1069849"/>
            <a:ext cx="10110216" cy="4714006"/>
          </a:xfrm>
        </p:spPr>
        <p:txBody>
          <a:bodyPr>
            <a:normAutofit fontScale="77500" lnSpcReduction="20000"/>
          </a:bodyPr>
          <a:lstStyle/>
          <a:p>
            <a:pPr marL="0" indent="0">
              <a:buNone/>
            </a:pPr>
            <a:r>
              <a:rPr lang="en-US" dirty="0"/>
              <a:t>The git checkout command in Git serves primarily to switch between different versions of your project. It allows you to:</a:t>
            </a:r>
          </a:p>
          <a:p>
            <a:pPr>
              <a:buFont typeface="Arial" panose="020B0604020202020204" pitchFamily="34" charset="0"/>
              <a:buChar char="•"/>
            </a:pPr>
            <a:r>
              <a:rPr lang="en-US" dirty="0"/>
              <a:t>Switch Branches: </a:t>
            </a:r>
          </a:p>
          <a:p>
            <a:pPr lvl="1">
              <a:buFont typeface="Arial" panose="020B0604020202020204" pitchFamily="34" charset="0"/>
              <a:buChar char="•"/>
            </a:pPr>
            <a:r>
              <a:rPr lang="en-US" dirty="0"/>
              <a:t>This is the most common use. When you git checkout &lt;branch-name&gt;, Git updates your working directory and staging area to reflect the state of the chosen branch. This means the files you see and work with will be those associated with that branch, and any new commits you make will be added to that branch.</a:t>
            </a:r>
          </a:p>
          <a:p>
            <a:pPr>
              <a:buFont typeface="Arial" panose="020B0604020202020204" pitchFamily="34" charset="0"/>
              <a:buChar char="•"/>
            </a:pPr>
            <a:r>
              <a:rPr lang="en-US" dirty="0"/>
              <a:t>Restore Files:</a:t>
            </a:r>
          </a:p>
          <a:p>
            <a:pPr>
              <a:buFont typeface="Arial" panose="020B0604020202020204" pitchFamily="34" charset="0"/>
              <a:buChar char="•"/>
            </a:pPr>
            <a:r>
              <a:rPr lang="en-US" dirty="0"/>
              <a:t>You can use git checkout &lt;file-path&gt; to revert a specific file in your working directory to an earlier version (either from the index or a specific commit). This is useful for undoing changes to a particular file without affecting the rest of your project.</a:t>
            </a:r>
          </a:p>
          <a:p>
            <a:pPr>
              <a:buFont typeface="Arial" panose="020B0604020202020204" pitchFamily="34" charset="0"/>
              <a:buChar char="•"/>
            </a:pPr>
            <a:r>
              <a:rPr lang="en-US" dirty="0"/>
              <a:t>Switch to a Specific Commit or Tag:</a:t>
            </a:r>
          </a:p>
          <a:p>
            <a:pPr lvl="1">
              <a:buFont typeface="Arial" panose="020B0604020202020204" pitchFamily="34" charset="0"/>
              <a:buChar char="•"/>
            </a:pPr>
            <a:r>
              <a:rPr lang="en-US" dirty="0"/>
              <a:t>You can git checkout &lt;commit-hash&gt; or git checkout &lt;tag-name&gt; to move your HEAD pointer to a specific commit or tag. This puts you in a "detached HEAD" state, allowing you to examine the project at that point in its history, though new commits won't be associated with a branch unless you create one.</a:t>
            </a:r>
            <a:endParaRPr lang="en-CA" dirty="0"/>
          </a:p>
        </p:txBody>
      </p:sp>
    </p:spTree>
    <p:extLst>
      <p:ext uri="{BB962C8B-B14F-4D97-AF65-F5344CB8AC3E}">
        <p14:creationId xmlns:p14="http://schemas.microsoft.com/office/powerpoint/2010/main" val="25841145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91899-DCCD-28A3-D54C-C64236A83536}"/>
              </a:ext>
            </a:extLst>
          </p:cNvPr>
          <p:cNvSpPr>
            <a:spLocks noGrp="1"/>
          </p:cNvSpPr>
          <p:nvPr>
            <p:ph type="title"/>
          </p:nvPr>
        </p:nvSpPr>
        <p:spPr/>
        <p:txBody>
          <a:bodyPr/>
          <a:lstStyle/>
          <a:p>
            <a:r>
              <a:rPr lang="en-US" dirty="0"/>
              <a:t>Branching and Merging - git checkout</a:t>
            </a:r>
            <a:endParaRPr lang="en-CA" dirty="0"/>
          </a:p>
        </p:txBody>
      </p:sp>
      <p:sp>
        <p:nvSpPr>
          <p:cNvPr id="3" name="Content Placeholder 2">
            <a:extLst>
              <a:ext uri="{FF2B5EF4-FFF2-40B4-BE49-F238E27FC236}">
                <a16:creationId xmlns:a16="http://schemas.microsoft.com/office/drawing/2014/main" id="{7C52505F-7777-BD75-A269-F7AE0675688A}"/>
              </a:ext>
            </a:extLst>
          </p:cNvPr>
          <p:cNvSpPr>
            <a:spLocks noGrp="1"/>
          </p:cNvSpPr>
          <p:nvPr>
            <p:ph idx="1"/>
          </p:nvPr>
        </p:nvSpPr>
        <p:spPr/>
        <p:txBody>
          <a:bodyPr/>
          <a:lstStyle/>
          <a:p>
            <a:r>
              <a:rPr lang="en-US" dirty="0"/>
              <a:t> Create and Switch to a New Branch:</a:t>
            </a:r>
          </a:p>
          <a:p>
            <a:pPr lvl="1"/>
            <a:r>
              <a:rPr lang="en-US" dirty="0"/>
              <a:t> The git checkout -b &lt;new-branch-name&gt; command creates a new branch and immediately switches your working directory and HEAD to that new branch. </a:t>
            </a:r>
          </a:p>
          <a:p>
            <a:pPr marL="0" indent="0">
              <a:buNone/>
            </a:pPr>
            <a:r>
              <a:rPr lang="en-US" dirty="0"/>
              <a:t>In essence, git checkout is a versatile command for navigating your project's history and managing your current working context within the Git repository. While git switch and git restore have been introduced to provide more focused commands for switching branches and restoring files respectively, git checkout remains a powerful and widely used command for these operations.</a:t>
            </a:r>
            <a:endParaRPr lang="en-CA" dirty="0"/>
          </a:p>
        </p:txBody>
      </p:sp>
    </p:spTree>
    <p:extLst>
      <p:ext uri="{BB962C8B-B14F-4D97-AF65-F5344CB8AC3E}">
        <p14:creationId xmlns:p14="http://schemas.microsoft.com/office/powerpoint/2010/main" val="15562305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0C39A-29F4-B114-7B33-56AA916C336F}"/>
              </a:ext>
            </a:extLst>
          </p:cNvPr>
          <p:cNvSpPr>
            <a:spLocks noGrp="1"/>
          </p:cNvSpPr>
          <p:nvPr>
            <p:ph type="title"/>
          </p:nvPr>
        </p:nvSpPr>
        <p:spPr/>
        <p:txBody>
          <a:bodyPr>
            <a:normAutofit/>
          </a:bodyPr>
          <a:lstStyle/>
          <a:p>
            <a:r>
              <a:rPr lang="en-CA" dirty="0"/>
              <a:t>How it works</a:t>
            </a:r>
          </a:p>
        </p:txBody>
      </p:sp>
      <p:sp>
        <p:nvSpPr>
          <p:cNvPr id="3" name="Content Placeholder 2">
            <a:extLst>
              <a:ext uri="{FF2B5EF4-FFF2-40B4-BE49-F238E27FC236}">
                <a16:creationId xmlns:a16="http://schemas.microsoft.com/office/drawing/2014/main" id="{5AC603F4-9A4A-51E1-C075-11416884EBCD}"/>
              </a:ext>
            </a:extLst>
          </p:cNvPr>
          <p:cNvSpPr>
            <a:spLocks noGrp="1"/>
          </p:cNvSpPr>
          <p:nvPr>
            <p:ph idx="1"/>
          </p:nvPr>
        </p:nvSpPr>
        <p:spPr/>
        <p:txBody>
          <a:bodyPr/>
          <a:lstStyle/>
          <a:p>
            <a:r>
              <a:rPr lang="en-US" dirty="0"/>
              <a:t>Version Control Systems (VCS): Software tools that automate the process of tracking changes.</a:t>
            </a:r>
          </a:p>
          <a:p>
            <a:r>
              <a:rPr lang="en-US" dirty="0"/>
              <a:t>Repository: A database that stores all versions of a project's files.</a:t>
            </a:r>
          </a:p>
          <a:p>
            <a:r>
              <a:rPr lang="en-US" dirty="0"/>
              <a:t>Committing changes: Creating a snapshot of the current state of the files in the repository.</a:t>
            </a:r>
          </a:p>
          <a:p>
            <a:r>
              <a:rPr lang="en-US" dirty="0"/>
              <a:t>Branching: Creating a separate line of development from the main codebase, allowing developers to work on new features or fix bugs independently without affecting the main project until the changes are ready to be merged. </a:t>
            </a:r>
            <a:endParaRPr lang="en-CA" dirty="0"/>
          </a:p>
        </p:txBody>
      </p:sp>
    </p:spTree>
    <p:extLst>
      <p:ext uri="{BB962C8B-B14F-4D97-AF65-F5344CB8AC3E}">
        <p14:creationId xmlns:p14="http://schemas.microsoft.com/office/powerpoint/2010/main" val="2390807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484C2-9B61-1245-AB66-BB04250CE0EE}"/>
              </a:ext>
            </a:extLst>
          </p:cNvPr>
          <p:cNvSpPr>
            <a:spLocks noGrp="1"/>
          </p:cNvSpPr>
          <p:nvPr>
            <p:ph type="title"/>
          </p:nvPr>
        </p:nvSpPr>
        <p:spPr/>
        <p:txBody>
          <a:bodyPr>
            <a:normAutofit/>
          </a:bodyPr>
          <a:lstStyle/>
          <a:p>
            <a:r>
              <a:rPr lang="en-CA" dirty="0"/>
              <a:t>What is a remote repository</a:t>
            </a:r>
          </a:p>
        </p:txBody>
      </p:sp>
      <p:sp>
        <p:nvSpPr>
          <p:cNvPr id="3" name="Content Placeholder 2">
            <a:extLst>
              <a:ext uri="{FF2B5EF4-FFF2-40B4-BE49-F238E27FC236}">
                <a16:creationId xmlns:a16="http://schemas.microsoft.com/office/drawing/2014/main" id="{47F48C7B-2691-5405-84B7-C65D388CA96B}"/>
              </a:ext>
            </a:extLst>
          </p:cNvPr>
          <p:cNvSpPr>
            <a:spLocks noGrp="1"/>
          </p:cNvSpPr>
          <p:nvPr>
            <p:ph idx="1"/>
          </p:nvPr>
        </p:nvSpPr>
        <p:spPr/>
        <p:txBody>
          <a:bodyPr/>
          <a:lstStyle/>
          <a:p>
            <a:r>
              <a:rPr lang="en-US" dirty="0"/>
              <a:t>A remote repository is a version of a project hosted on a network, such as the internet, that acts as a central hub for collaboration and backup. </a:t>
            </a:r>
          </a:p>
          <a:p>
            <a:r>
              <a:rPr lang="en-US" dirty="0"/>
              <a:t>It allows multiple developers to work on the same codebase by pushing and pulling changes, and it serves as a secure backup of the project in case of local data loss.</a:t>
            </a:r>
          </a:p>
          <a:p>
            <a:r>
              <a:rPr lang="en-US" dirty="0"/>
              <a:t> Popular platforms like GitHub, GitLab, and Bitbucket host these remote repositories. </a:t>
            </a:r>
            <a:endParaRPr lang="en-CA" dirty="0"/>
          </a:p>
        </p:txBody>
      </p:sp>
    </p:spTree>
    <p:extLst>
      <p:ext uri="{BB962C8B-B14F-4D97-AF65-F5344CB8AC3E}">
        <p14:creationId xmlns:p14="http://schemas.microsoft.com/office/powerpoint/2010/main" val="35117780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DE13F-D034-C1F8-AAB0-C5CC54134D65}"/>
              </a:ext>
            </a:extLst>
          </p:cNvPr>
          <p:cNvSpPr>
            <a:spLocks noGrp="1"/>
          </p:cNvSpPr>
          <p:nvPr>
            <p:ph type="title"/>
          </p:nvPr>
        </p:nvSpPr>
        <p:spPr/>
        <p:txBody>
          <a:bodyPr/>
          <a:lstStyle/>
          <a:p>
            <a:r>
              <a:rPr lang="en-CA" dirty="0"/>
              <a:t>Key Functions</a:t>
            </a:r>
          </a:p>
        </p:txBody>
      </p:sp>
      <p:sp>
        <p:nvSpPr>
          <p:cNvPr id="3" name="Content Placeholder 2">
            <a:extLst>
              <a:ext uri="{FF2B5EF4-FFF2-40B4-BE49-F238E27FC236}">
                <a16:creationId xmlns:a16="http://schemas.microsoft.com/office/drawing/2014/main" id="{B6A35D8A-5115-A963-FD2B-C599DC598BA9}"/>
              </a:ext>
            </a:extLst>
          </p:cNvPr>
          <p:cNvSpPr>
            <a:spLocks noGrp="1"/>
          </p:cNvSpPr>
          <p:nvPr>
            <p:ph idx="1"/>
          </p:nvPr>
        </p:nvSpPr>
        <p:spPr/>
        <p:txBody>
          <a:bodyPr/>
          <a:lstStyle/>
          <a:p>
            <a:r>
              <a:rPr lang="en-US" dirty="0"/>
              <a:t>Collaboration: Teams can share their work by pushing their local changes to the remote, and others can pull those changes into their local copies to stay up-to-date.</a:t>
            </a:r>
          </a:p>
          <a:p>
            <a:r>
              <a:rPr lang="en-US" dirty="0"/>
              <a:t>Backup: Storing the project on a remote server provides a safety net. If a local machine has issues, the project can be recovered from the remote version.</a:t>
            </a:r>
          </a:p>
          <a:p>
            <a:r>
              <a:rPr lang="en-US" dirty="0"/>
              <a:t>Synchronization: It keeps everyone on the same page by providing a central point of truth for the project's code. </a:t>
            </a:r>
            <a:endParaRPr lang="en-CA" dirty="0"/>
          </a:p>
        </p:txBody>
      </p:sp>
    </p:spTree>
    <p:extLst>
      <p:ext uri="{BB962C8B-B14F-4D97-AF65-F5344CB8AC3E}">
        <p14:creationId xmlns:p14="http://schemas.microsoft.com/office/powerpoint/2010/main" val="3403795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1EEBB-D838-9E92-DD8C-00F070923A50}"/>
              </a:ext>
            </a:extLst>
          </p:cNvPr>
          <p:cNvSpPr>
            <a:spLocks noGrp="1"/>
          </p:cNvSpPr>
          <p:nvPr>
            <p:ph type="title"/>
          </p:nvPr>
        </p:nvSpPr>
        <p:spPr/>
        <p:txBody>
          <a:bodyPr/>
          <a:lstStyle/>
          <a:p>
            <a:r>
              <a:rPr lang="en-CA" dirty="0"/>
              <a:t>How it works</a:t>
            </a:r>
          </a:p>
        </p:txBody>
      </p:sp>
      <p:sp>
        <p:nvSpPr>
          <p:cNvPr id="3" name="Content Placeholder 2">
            <a:extLst>
              <a:ext uri="{FF2B5EF4-FFF2-40B4-BE49-F238E27FC236}">
                <a16:creationId xmlns:a16="http://schemas.microsoft.com/office/drawing/2014/main" id="{311F1FAE-C8CF-DCC9-9A5F-FE4F63A2B77C}"/>
              </a:ext>
            </a:extLst>
          </p:cNvPr>
          <p:cNvSpPr>
            <a:spLocks noGrp="1"/>
          </p:cNvSpPr>
          <p:nvPr>
            <p:ph idx="1"/>
          </p:nvPr>
        </p:nvSpPr>
        <p:spPr>
          <a:xfrm>
            <a:off x="1243584" y="1156771"/>
            <a:ext cx="10110216" cy="4649670"/>
          </a:xfrm>
        </p:spPr>
        <p:txBody>
          <a:bodyPr>
            <a:normAutofit/>
          </a:bodyPr>
          <a:lstStyle/>
          <a:p>
            <a:r>
              <a:rPr lang="en-US" dirty="0"/>
              <a:t>You can create a local copy of a remote repository on your machine, a process called cloning.</a:t>
            </a:r>
          </a:p>
          <a:p>
            <a:r>
              <a:rPr lang="en-US" dirty="0"/>
              <a:t>You then make changes to your local copy and commit them.</a:t>
            </a:r>
          </a:p>
          <a:p>
            <a:r>
              <a:rPr lang="en-US" dirty="0"/>
              <a:t>When you are ready to share, you "push" your committed changes from your local machine to the remote repository.</a:t>
            </a:r>
          </a:p>
          <a:p>
            <a:r>
              <a:rPr lang="en-US" dirty="0"/>
              <a:t>To get the latest changes from others, you "pull" them from the remote to your local machine.</a:t>
            </a:r>
          </a:p>
          <a:p>
            <a:r>
              <a:rPr lang="en-US" dirty="0"/>
              <a:t>A remote repository, often called just a "remote," is typically not a full file tree like a local repository, but rather the core versioning data stored in the project's .git folder. </a:t>
            </a:r>
            <a:endParaRPr lang="en-CA" dirty="0"/>
          </a:p>
        </p:txBody>
      </p:sp>
    </p:spTree>
    <p:extLst>
      <p:ext uri="{BB962C8B-B14F-4D97-AF65-F5344CB8AC3E}">
        <p14:creationId xmlns:p14="http://schemas.microsoft.com/office/powerpoint/2010/main" val="27455180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8B108B-A633-67AD-7A63-0DF452CB397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FE5F23-3249-4EE9-66F5-FF29BE807DF9}"/>
              </a:ext>
            </a:extLst>
          </p:cNvPr>
          <p:cNvSpPr>
            <a:spLocks noGrp="1"/>
          </p:cNvSpPr>
          <p:nvPr>
            <p:ph type="title"/>
          </p:nvPr>
        </p:nvSpPr>
        <p:spPr/>
        <p:txBody>
          <a:bodyPr>
            <a:normAutofit/>
          </a:bodyPr>
          <a:lstStyle/>
          <a:p>
            <a:r>
              <a:rPr lang="en-CA" sz="3200" dirty="0"/>
              <a:t>Git Basics: Remote Repository </a:t>
            </a:r>
          </a:p>
        </p:txBody>
      </p:sp>
      <p:sp>
        <p:nvSpPr>
          <p:cNvPr id="3" name="Content Placeholder 2">
            <a:extLst>
              <a:ext uri="{FF2B5EF4-FFF2-40B4-BE49-F238E27FC236}">
                <a16:creationId xmlns:a16="http://schemas.microsoft.com/office/drawing/2014/main" id="{0AAC6A73-225F-B9B7-E86C-8D38AB9FC521}"/>
              </a:ext>
            </a:extLst>
          </p:cNvPr>
          <p:cNvSpPr>
            <a:spLocks noGrp="1"/>
          </p:cNvSpPr>
          <p:nvPr>
            <p:ph idx="1"/>
          </p:nvPr>
        </p:nvSpPr>
        <p:spPr>
          <a:xfrm>
            <a:off x="1243584" y="1069848"/>
            <a:ext cx="10110216" cy="5107115"/>
          </a:xfrm>
        </p:spPr>
        <p:txBody>
          <a:bodyPr/>
          <a:lstStyle/>
          <a:p>
            <a:r>
              <a:rPr lang="en-CA" dirty="0"/>
              <a:t>Cloning: git clone &lt;</a:t>
            </a:r>
            <a:r>
              <a:rPr lang="en-CA" dirty="0" err="1"/>
              <a:t>repository_url</a:t>
            </a:r>
            <a:r>
              <a:rPr lang="en-CA" dirty="0"/>
              <a:t>&gt; - creates a local copy of a remote repository.</a:t>
            </a:r>
          </a:p>
          <a:p>
            <a:r>
              <a:rPr lang="en-CA" dirty="0"/>
              <a:t>Pushing: git push origin &lt;</a:t>
            </a:r>
            <a:r>
              <a:rPr lang="en-CA" dirty="0" err="1"/>
              <a:t>branch_name</a:t>
            </a:r>
            <a:r>
              <a:rPr lang="en-CA" dirty="0"/>
              <a:t>&gt; - uploads local commits to the remote repository.</a:t>
            </a:r>
          </a:p>
          <a:p>
            <a:r>
              <a:rPr lang="en-CA" dirty="0"/>
              <a:t>Pulling: git pull origin &lt;</a:t>
            </a:r>
            <a:r>
              <a:rPr lang="en-CA" dirty="0" err="1"/>
              <a:t>branch_name</a:t>
            </a:r>
            <a:r>
              <a:rPr lang="en-CA" dirty="0"/>
              <a:t>&gt; - downloads changes from the remote repository to the local.</a:t>
            </a:r>
          </a:p>
          <a:p>
            <a:r>
              <a:rPr lang="en-CA" dirty="0"/>
              <a:t>Fetching: git fetch origin - downloads objects and refs from another repository. </a:t>
            </a:r>
          </a:p>
          <a:p>
            <a:endParaRPr lang="en-CA" dirty="0"/>
          </a:p>
        </p:txBody>
      </p:sp>
    </p:spTree>
    <p:extLst>
      <p:ext uri="{BB962C8B-B14F-4D97-AF65-F5344CB8AC3E}">
        <p14:creationId xmlns:p14="http://schemas.microsoft.com/office/powerpoint/2010/main" val="5802041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69F31-E23E-5A75-B41B-7179C80E9BAB}"/>
              </a:ext>
            </a:extLst>
          </p:cNvPr>
          <p:cNvSpPr>
            <a:spLocks noGrp="1"/>
          </p:cNvSpPr>
          <p:nvPr>
            <p:ph type="title"/>
          </p:nvPr>
        </p:nvSpPr>
        <p:spPr/>
        <p:txBody>
          <a:bodyPr>
            <a:normAutofit/>
          </a:bodyPr>
          <a:lstStyle/>
          <a:p>
            <a:r>
              <a:rPr lang="en-CA" dirty="0"/>
              <a:t>Git Basics: Remote Repository – git clone</a:t>
            </a:r>
          </a:p>
        </p:txBody>
      </p:sp>
      <p:sp>
        <p:nvSpPr>
          <p:cNvPr id="3" name="Content Placeholder 2">
            <a:extLst>
              <a:ext uri="{FF2B5EF4-FFF2-40B4-BE49-F238E27FC236}">
                <a16:creationId xmlns:a16="http://schemas.microsoft.com/office/drawing/2014/main" id="{F4BBD409-ED42-3773-6CC3-FACDBA387EC9}"/>
              </a:ext>
            </a:extLst>
          </p:cNvPr>
          <p:cNvSpPr>
            <a:spLocks noGrp="1"/>
          </p:cNvSpPr>
          <p:nvPr>
            <p:ph idx="1"/>
          </p:nvPr>
        </p:nvSpPr>
        <p:spPr>
          <a:xfrm>
            <a:off x="1243584" y="1069848"/>
            <a:ext cx="10110216" cy="4592823"/>
          </a:xfrm>
        </p:spPr>
        <p:txBody>
          <a:bodyPr>
            <a:normAutofit fontScale="92500"/>
          </a:bodyPr>
          <a:lstStyle/>
          <a:p>
            <a:pPr marL="0" indent="0">
              <a:buNone/>
            </a:pPr>
            <a:r>
              <a:rPr lang="en-US" dirty="0"/>
              <a:t>The git clone command is used to create a copy of an existing Git repository. This copy, known as a local clone, is a full-fledged Git repository itself, containing the entire project history, all files, and all branches from the original repository. </a:t>
            </a:r>
          </a:p>
          <a:p>
            <a:pPr>
              <a:buFont typeface="Arial" panose="020B0604020202020204" pitchFamily="34" charset="0"/>
              <a:buChar char="•"/>
            </a:pPr>
            <a:r>
              <a:rPr lang="en-US" dirty="0">
                <a:effectLst/>
              </a:rPr>
              <a:t>Creates a new directory: </a:t>
            </a:r>
          </a:p>
          <a:p>
            <a:pPr lvl="1">
              <a:buFont typeface="Arial" panose="020B0604020202020204" pitchFamily="34" charset="0"/>
              <a:buChar char="•"/>
            </a:pPr>
            <a:r>
              <a:rPr lang="en-US" dirty="0">
                <a:effectLst/>
              </a:rPr>
              <a:t>It establishes a new directory on your local machine to house the cloned repository.</a:t>
            </a:r>
          </a:p>
          <a:p>
            <a:pPr>
              <a:buFont typeface="Arial" panose="020B0604020202020204" pitchFamily="34" charset="0"/>
              <a:buChar char="•"/>
            </a:pPr>
            <a:r>
              <a:rPr lang="en-US" dirty="0">
                <a:effectLst/>
              </a:rPr>
              <a:t>Downloads repository data:</a:t>
            </a:r>
          </a:p>
          <a:p>
            <a:pPr lvl="1">
              <a:buFont typeface="Arial" panose="020B0604020202020204" pitchFamily="34" charset="0"/>
              <a:buChar char="•"/>
            </a:pPr>
            <a:r>
              <a:rPr lang="en-US" dirty="0">
                <a:effectLst/>
              </a:rPr>
              <a:t>It downloads the entire .git folder, which contains all the version control history, metadata, and references to objects (files and directories) within the repository. It also extracts the latest source code files into the newly created directory.</a:t>
            </a:r>
          </a:p>
          <a:p>
            <a:pPr marL="457200" lvl="1" indent="0">
              <a:buNone/>
            </a:pPr>
            <a:r>
              <a:rPr lang="en-US" dirty="0">
                <a:solidFill>
                  <a:srgbClr val="0070C0"/>
                </a:solidFill>
                <a:effectLst/>
              </a:rPr>
              <a:t>	git clone https://github.com/octocat/Spoon-Knife.git</a:t>
            </a:r>
          </a:p>
          <a:p>
            <a:pPr marL="0" indent="0">
              <a:buNone/>
            </a:pPr>
            <a:endParaRPr lang="en-CA" dirty="0"/>
          </a:p>
        </p:txBody>
      </p:sp>
    </p:spTree>
    <p:extLst>
      <p:ext uri="{BB962C8B-B14F-4D97-AF65-F5344CB8AC3E}">
        <p14:creationId xmlns:p14="http://schemas.microsoft.com/office/powerpoint/2010/main" val="20347285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4057C-C0D1-5B00-1E98-93861CC3FE62}"/>
              </a:ext>
            </a:extLst>
          </p:cNvPr>
          <p:cNvSpPr>
            <a:spLocks noGrp="1"/>
          </p:cNvSpPr>
          <p:nvPr>
            <p:ph type="title"/>
          </p:nvPr>
        </p:nvSpPr>
        <p:spPr/>
        <p:txBody>
          <a:bodyPr/>
          <a:lstStyle/>
          <a:p>
            <a:r>
              <a:rPr lang="en-US" dirty="0"/>
              <a:t>Git Basics: Remote Repository – git clone</a:t>
            </a:r>
            <a:endParaRPr lang="en-CA" dirty="0"/>
          </a:p>
        </p:txBody>
      </p:sp>
      <p:sp>
        <p:nvSpPr>
          <p:cNvPr id="3" name="Content Placeholder 2">
            <a:extLst>
              <a:ext uri="{FF2B5EF4-FFF2-40B4-BE49-F238E27FC236}">
                <a16:creationId xmlns:a16="http://schemas.microsoft.com/office/drawing/2014/main" id="{707107A1-0B93-81B8-9A50-C257072938CC}"/>
              </a:ext>
            </a:extLst>
          </p:cNvPr>
          <p:cNvSpPr>
            <a:spLocks noGrp="1"/>
          </p:cNvSpPr>
          <p:nvPr>
            <p:ph idx="1"/>
          </p:nvPr>
        </p:nvSpPr>
        <p:spPr>
          <a:xfrm>
            <a:off x="1243584" y="1069849"/>
            <a:ext cx="10110216" cy="4570788"/>
          </a:xfrm>
        </p:spPr>
        <p:txBody>
          <a:bodyPr>
            <a:normAutofit fontScale="92500"/>
          </a:bodyPr>
          <a:lstStyle/>
          <a:p>
            <a:r>
              <a:rPr lang="en-US" dirty="0"/>
              <a:t>Establishes remote connection:</a:t>
            </a:r>
          </a:p>
          <a:p>
            <a:pPr lvl="1"/>
            <a:r>
              <a:rPr lang="en-US" dirty="0"/>
              <a:t>It automatically sets up a remote connection, typically named "origin," pointing back to the original repository from which it was cloned. This connection facilitates future interactions like pulling updates from the remote or pushing local changes back to it.</a:t>
            </a:r>
          </a:p>
          <a:p>
            <a:r>
              <a:rPr lang="en-US" dirty="0"/>
              <a:t>Initializes local branches:</a:t>
            </a:r>
          </a:p>
          <a:p>
            <a:pPr lvl="1"/>
            <a:r>
              <a:rPr lang="en-US" dirty="0"/>
              <a:t>It creates local branches that track the remote branches in the cloned repository, often checking out the default branch (e.g., main or master) as the initial working branch. </a:t>
            </a:r>
          </a:p>
          <a:p>
            <a:pPr marL="0" indent="0">
              <a:buNone/>
            </a:pPr>
            <a:r>
              <a:rPr lang="en-US" dirty="0"/>
              <a:t>In essence, git clone provides a comprehensive local replica of a remote Git repository, enabling developers to work on projects independently and later synchronize their changes with the central repository.</a:t>
            </a:r>
            <a:endParaRPr lang="en-CA" dirty="0"/>
          </a:p>
        </p:txBody>
      </p:sp>
    </p:spTree>
    <p:extLst>
      <p:ext uri="{BB962C8B-B14F-4D97-AF65-F5344CB8AC3E}">
        <p14:creationId xmlns:p14="http://schemas.microsoft.com/office/powerpoint/2010/main" val="38737122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BEC74-EA6A-08A7-EE5A-3B8EA95E48C1}"/>
              </a:ext>
            </a:extLst>
          </p:cNvPr>
          <p:cNvSpPr>
            <a:spLocks noGrp="1"/>
          </p:cNvSpPr>
          <p:nvPr>
            <p:ph type="title"/>
          </p:nvPr>
        </p:nvSpPr>
        <p:spPr/>
        <p:txBody>
          <a:bodyPr/>
          <a:lstStyle/>
          <a:p>
            <a:r>
              <a:rPr lang="en-US" dirty="0"/>
              <a:t>Git Basics: Remote Repository – git push</a:t>
            </a:r>
            <a:endParaRPr lang="en-CA" dirty="0"/>
          </a:p>
        </p:txBody>
      </p:sp>
      <p:sp>
        <p:nvSpPr>
          <p:cNvPr id="3" name="Content Placeholder 2">
            <a:extLst>
              <a:ext uri="{FF2B5EF4-FFF2-40B4-BE49-F238E27FC236}">
                <a16:creationId xmlns:a16="http://schemas.microsoft.com/office/drawing/2014/main" id="{8FE18315-C374-268E-115E-4E3771096D04}"/>
              </a:ext>
            </a:extLst>
          </p:cNvPr>
          <p:cNvSpPr>
            <a:spLocks noGrp="1"/>
          </p:cNvSpPr>
          <p:nvPr>
            <p:ph idx="1"/>
          </p:nvPr>
        </p:nvSpPr>
        <p:spPr>
          <a:xfrm>
            <a:off x="1243584" y="1069849"/>
            <a:ext cx="10110216" cy="4691974"/>
          </a:xfrm>
        </p:spPr>
        <p:txBody>
          <a:bodyPr>
            <a:normAutofit fontScale="92500" lnSpcReduction="20000"/>
          </a:bodyPr>
          <a:lstStyle/>
          <a:p>
            <a:pPr marL="0" indent="0">
              <a:buNone/>
            </a:pPr>
            <a:r>
              <a:rPr lang="en-US" dirty="0"/>
              <a:t>The git push command uploads local repository content to a remote repository. This action transfers commits from a local repository on a user's machine to a remote repository, such as one hosted on platforms like GitHub or GitLab. </a:t>
            </a:r>
          </a:p>
          <a:p>
            <a:pPr>
              <a:buFont typeface="Arial" panose="020B0604020202020204" pitchFamily="34" charset="0"/>
              <a:buChar char="•"/>
            </a:pPr>
            <a:r>
              <a:rPr lang="en-US" dirty="0"/>
              <a:t>Sharing Local Changes:</a:t>
            </a:r>
          </a:p>
          <a:p>
            <a:pPr lvl="1">
              <a:buFont typeface="Arial" panose="020B0604020202020204" pitchFamily="34" charset="0"/>
              <a:buChar char="•"/>
            </a:pPr>
            <a:r>
              <a:rPr lang="en-US" dirty="0"/>
              <a:t>It makes local commits and changes available on the remote repository, allowing other collaborators to access and incorporate them into their own local repositories.</a:t>
            </a:r>
          </a:p>
          <a:p>
            <a:pPr>
              <a:buFont typeface="Arial" panose="020B0604020202020204" pitchFamily="34" charset="0"/>
              <a:buChar char="•"/>
            </a:pPr>
            <a:r>
              <a:rPr lang="en-US" dirty="0"/>
              <a:t>Updating Remote Branches:</a:t>
            </a:r>
          </a:p>
          <a:p>
            <a:pPr lvl="1">
              <a:buFont typeface="Arial" panose="020B0604020202020204" pitchFamily="34" charset="0"/>
              <a:buChar char="•"/>
            </a:pPr>
            <a:r>
              <a:rPr lang="en-US" dirty="0"/>
              <a:t>It updates the remote branch with the commits from the current local branch, ensuring the remote repository reflects the latest project history.</a:t>
            </a:r>
          </a:p>
          <a:p>
            <a:r>
              <a:rPr lang="en-US" dirty="0"/>
              <a:t>Synchronization:</a:t>
            </a:r>
          </a:p>
          <a:p>
            <a:pPr lvl="1"/>
            <a:r>
              <a:rPr lang="en-US" dirty="0"/>
              <a:t>It's a core component of the synchronization process in Git, along with git fetch and git pull, for keeping local and remote repositories aligned.</a:t>
            </a:r>
            <a:endParaRPr lang="en-CA" dirty="0"/>
          </a:p>
          <a:p>
            <a:pPr>
              <a:buFont typeface="Arial" panose="020B0604020202020204" pitchFamily="34" charset="0"/>
              <a:buChar char="•"/>
            </a:pPr>
            <a:endParaRPr lang="en-CA" dirty="0"/>
          </a:p>
        </p:txBody>
      </p:sp>
    </p:spTree>
    <p:extLst>
      <p:ext uri="{BB962C8B-B14F-4D97-AF65-F5344CB8AC3E}">
        <p14:creationId xmlns:p14="http://schemas.microsoft.com/office/powerpoint/2010/main" val="35925484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89B7-9308-404F-B2C5-E19A3BD65469}"/>
              </a:ext>
            </a:extLst>
          </p:cNvPr>
          <p:cNvSpPr>
            <a:spLocks noGrp="1"/>
          </p:cNvSpPr>
          <p:nvPr>
            <p:ph type="title"/>
          </p:nvPr>
        </p:nvSpPr>
        <p:spPr/>
        <p:txBody>
          <a:bodyPr/>
          <a:lstStyle/>
          <a:p>
            <a:r>
              <a:rPr lang="en-US" dirty="0"/>
              <a:t>Git Basics: Remote Repository – git push</a:t>
            </a:r>
            <a:endParaRPr lang="en-CA" dirty="0"/>
          </a:p>
        </p:txBody>
      </p:sp>
      <p:sp>
        <p:nvSpPr>
          <p:cNvPr id="3" name="Content Placeholder 2">
            <a:extLst>
              <a:ext uri="{FF2B5EF4-FFF2-40B4-BE49-F238E27FC236}">
                <a16:creationId xmlns:a16="http://schemas.microsoft.com/office/drawing/2014/main" id="{AB6CD6CC-D4D0-0BEE-281D-E84389088F49}"/>
              </a:ext>
            </a:extLst>
          </p:cNvPr>
          <p:cNvSpPr>
            <a:spLocks noGrp="1"/>
          </p:cNvSpPr>
          <p:nvPr>
            <p:ph idx="1"/>
          </p:nvPr>
        </p:nvSpPr>
        <p:spPr>
          <a:xfrm>
            <a:off x="1243584" y="1243585"/>
            <a:ext cx="10110216" cy="4474170"/>
          </a:xfrm>
        </p:spPr>
        <p:txBody>
          <a:bodyPr>
            <a:normAutofit fontScale="92500" lnSpcReduction="20000"/>
          </a:bodyPr>
          <a:lstStyle/>
          <a:p>
            <a:r>
              <a:rPr lang="en-US" dirty="0"/>
              <a:t>The basic syntax is </a:t>
            </a:r>
            <a:r>
              <a:rPr lang="en-US" dirty="0">
                <a:solidFill>
                  <a:srgbClr val="0070C0"/>
                </a:solidFill>
              </a:rPr>
              <a:t>git push &lt;remote&gt; &lt;branch&gt;</a:t>
            </a:r>
            <a:r>
              <a:rPr lang="en-US" dirty="0"/>
              <a:t>, where &lt;remote&gt; is the alias for your remote repository (commonly origin), and &lt;branch&gt; is the name of the local branch you want to push (e.g., main or develop). </a:t>
            </a:r>
          </a:p>
          <a:p>
            <a:r>
              <a:rPr lang="en-US" dirty="0"/>
              <a:t>To push your local main branch to the origin remote: </a:t>
            </a:r>
          </a:p>
          <a:p>
            <a:pPr marL="0" indent="0">
              <a:buNone/>
            </a:pPr>
            <a:r>
              <a:rPr lang="en-US" dirty="0"/>
              <a:t>	</a:t>
            </a:r>
            <a:r>
              <a:rPr lang="en-US" dirty="0">
                <a:solidFill>
                  <a:srgbClr val="0070C0"/>
                </a:solidFill>
              </a:rPr>
              <a:t>git push origin main</a:t>
            </a:r>
          </a:p>
          <a:p>
            <a:pPr marL="0" indent="0">
              <a:buNone/>
            </a:pPr>
            <a:r>
              <a:rPr lang="en-US" b="1" dirty="0"/>
              <a:t>Authentication</a:t>
            </a:r>
            <a:r>
              <a:rPr lang="en-US" dirty="0"/>
              <a:t>: You will typically need to authenticate with the remote repository using credentials (e.g., username and password, or a personal access token) before pushing.</a:t>
            </a:r>
          </a:p>
          <a:p>
            <a:pPr marL="0" indent="0">
              <a:buNone/>
            </a:pPr>
            <a:r>
              <a:rPr lang="en-US" b="1" dirty="0"/>
              <a:t>Overwriting Changes</a:t>
            </a:r>
            <a:r>
              <a:rPr lang="en-US" dirty="0"/>
              <a:t>: While git push primarily adds new commits, using options like --force can overwrite remote history, which should be done with extreme caution.</a:t>
            </a:r>
          </a:p>
          <a:p>
            <a:pPr marL="0" indent="0">
              <a:buNone/>
            </a:pPr>
            <a:r>
              <a:rPr lang="en-US" b="1" dirty="0"/>
              <a:t>Prerequisites</a:t>
            </a:r>
            <a:r>
              <a:rPr lang="en-US" dirty="0"/>
              <a:t>: Before pushing, ensure your local changes are committed, and a remote repository is configured and linked to your local repository.</a:t>
            </a:r>
          </a:p>
          <a:p>
            <a:endParaRPr lang="en-CA" dirty="0"/>
          </a:p>
        </p:txBody>
      </p:sp>
    </p:spTree>
    <p:extLst>
      <p:ext uri="{BB962C8B-B14F-4D97-AF65-F5344CB8AC3E}">
        <p14:creationId xmlns:p14="http://schemas.microsoft.com/office/powerpoint/2010/main" val="24485300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9F88C-3E14-C8A8-3534-9E2D044CD243}"/>
              </a:ext>
            </a:extLst>
          </p:cNvPr>
          <p:cNvSpPr>
            <a:spLocks noGrp="1"/>
          </p:cNvSpPr>
          <p:nvPr>
            <p:ph type="title"/>
          </p:nvPr>
        </p:nvSpPr>
        <p:spPr/>
        <p:txBody>
          <a:bodyPr/>
          <a:lstStyle/>
          <a:p>
            <a:r>
              <a:rPr lang="en-US" dirty="0"/>
              <a:t>Git Basics: Remote Repository – git pull</a:t>
            </a:r>
            <a:endParaRPr lang="en-CA" dirty="0"/>
          </a:p>
        </p:txBody>
      </p:sp>
      <p:sp>
        <p:nvSpPr>
          <p:cNvPr id="3" name="Content Placeholder 2">
            <a:extLst>
              <a:ext uri="{FF2B5EF4-FFF2-40B4-BE49-F238E27FC236}">
                <a16:creationId xmlns:a16="http://schemas.microsoft.com/office/drawing/2014/main" id="{3F7805ED-E36C-E3CE-631B-42DB7B218013}"/>
              </a:ext>
            </a:extLst>
          </p:cNvPr>
          <p:cNvSpPr>
            <a:spLocks noGrp="1"/>
          </p:cNvSpPr>
          <p:nvPr>
            <p:ph idx="1"/>
          </p:nvPr>
        </p:nvSpPr>
        <p:spPr>
          <a:xfrm>
            <a:off x="1243584" y="1069849"/>
            <a:ext cx="10110216" cy="4680956"/>
          </a:xfrm>
        </p:spPr>
        <p:txBody>
          <a:bodyPr>
            <a:normAutofit fontScale="85000" lnSpcReduction="10000"/>
          </a:bodyPr>
          <a:lstStyle/>
          <a:p>
            <a:r>
              <a:rPr lang="en-US" dirty="0"/>
              <a:t>The git pull command is used to update your local repository with changes from a remote repository. It essentially combines two operations:</a:t>
            </a:r>
          </a:p>
          <a:p>
            <a:pPr lvl="1"/>
            <a:r>
              <a:rPr lang="en-US" b="1" dirty="0"/>
              <a:t>git fetch</a:t>
            </a:r>
            <a:r>
              <a:rPr lang="en-US" dirty="0"/>
              <a:t>: This part downloads new data and commits from the remote repository to your local repository, specifically updating your remote-tracking branches. It does not modify your local working branch or directory.</a:t>
            </a:r>
          </a:p>
          <a:p>
            <a:pPr lvl="1"/>
            <a:r>
              <a:rPr lang="en-US" dirty="0"/>
              <a:t>git merge (or git rebase if configured): After fetching, git pull automatically merges the fetched changes into your current local working branch. This brings your local branch up to date with the remote's changes.</a:t>
            </a:r>
          </a:p>
          <a:p>
            <a:pPr marL="0" indent="0">
              <a:buNone/>
            </a:pPr>
            <a:r>
              <a:rPr lang="en-US" dirty="0"/>
              <a:t>In essence, git pull allows you to retrieve the latest version of a project from a remote source and integrate those changes into your local workspace, ensuring your local repository and working directory reflect the most recent state of the remote repository.</a:t>
            </a:r>
          </a:p>
          <a:p>
            <a:pPr marL="457200" lvl="1" indent="0">
              <a:buNone/>
            </a:pPr>
            <a:r>
              <a:rPr lang="en-US" dirty="0">
                <a:solidFill>
                  <a:srgbClr val="0070C0"/>
                </a:solidFill>
              </a:rPr>
              <a:t>git pull origin main</a:t>
            </a:r>
          </a:p>
          <a:p>
            <a:pPr marL="0" indent="0">
              <a:buNone/>
            </a:pPr>
            <a:r>
              <a:rPr lang="en-US" dirty="0"/>
              <a:t>This command would pull changes from the main branch of the origin remote and merge them into the currently checked-out local branch.</a:t>
            </a:r>
            <a:endParaRPr lang="en-CA" dirty="0"/>
          </a:p>
        </p:txBody>
      </p:sp>
    </p:spTree>
    <p:extLst>
      <p:ext uri="{BB962C8B-B14F-4D97-AF65-F5344CB8AC3E}">
        <p14:creationId xmlns:p14="http://schemas.microsoft.com/office/powerpoint/2010/main" val="2936039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E077A-8244-C09A-C82B-7B1ED426158B}"/>
              </a:ext>
            </a:extLst>
          </p:cNvPr>
          <p:cNvSpPr>
            <a:spLocks noGrp="1"/>
          </p:cNvSpPr>
          <p:nvPr>
            <p:ph type="title"/>
          </p:nvPr>
        </p:nvSpPr>
        <p:spPr/>
        <p:txBody>
          <a:bodyPr/>
          <a:lstStyle/>
          <a:p>
            <a:r>
              <a:rPr lang="en-CA" dirty="0"/>
              <a:t>Essential Git Commands Summary</a:t>
            </a:r>
          </a:p>
        </p:txBody>
      </p:sp>
      <p:sp>
        <p:nvSpPr>
          <p:cNvPr id="3" name="Content Placeholder 2">
            <a:extLst>
              <a:ext uri="{FF2B5EF4-FFF2-40B4-BE49-F238E27FC236}">
                <a16:creationId xmlns:a16="http://schemas.microsoft.com/office/drawing/2014/main" id="{DBA1A66C-AE1D-558F-10F7-09B95B4F74BC}"/>
              </a:ext>
            </a:extLst>
          </p:cNvPr>
          <p:cNvSpPr>
            <a:spLocks noGrp="1"/>
          </p:cNvSpPr>
          <p:nvPr>
            <p:ph idx="1"/>
          </p:nvPr>
        </p:nvSpPr>
        <p:spPr/>
        <p:txBody>
          <a:bodyPr/>
          <a:lstStyle/>
          <a:p>
            <a:r>
              <a:rPr lang="en-CA" dirty="0"/>
              <a:t>git </a:t>
            </a:r>
            <a:r>
              <a:rPr lang="en-CA" dirty="0" err="1"/>
              <a:t>init</a:t>
            </a:r>
            <a:r>
              <a:rPr lang="en-CA" dirty="0"/>
              <a:t>, git add, git commit, git status, git clone, git push, git pull, git branch, git switch, git checkout, and git merge.</a:t>
            </a:r>
          </a:p>
          <a:p>
            <a:endParaRPr lang="en-CA" dirty="0"/>
          </a:p>
        </p:txBody>
      </p:sp>
    </p:spTree>
    <p:extLst>
      <p:ext uri="{BB962C8B-B14F-4D97-AF65-F5344CB8AC3E}">
        <p14:creationId xmlns:p14="http://schemas.microsoft.com/office/powerpoint/2010/main" val="1537672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B6EF3-9F35-56FE-2660-D0A33F9450AA}"/>
              </a:ext>
            </a:extLst>
          </p:cNvPr>
          <p:cNvSpPr>
            <a:spLocks noGrp="1"/>
          </p:cNvSpPr>
          <p:nvPr>
            <p:ph type="title"/>
          </p:nvPr>
        </p:nvSpPr>
        <p:spPr/>
        <p:txBody>
          <a:bodyPr/>
          <a:lstStyle/>
          <a:p>
            <a:r>
              <a:rPr lang="en-CA" dirty="0"/>
              <a:t>Key Benefits</a:t>
            </a:r>
          </a:p>
        </p:txBody>
      </p:sp>
      <p:sp>
        <p:nvSpPr>
          <p:cNvPr id="3" name="Content Placeholder 2">
            <a:extLst>
              <a:ext uri="{FF2B5EF4-FFF2-40B4-BE49-F238E27FC236}">
                <a16:creationId xmlns:a16="http://schemas.microsoft.com/office/drawing/2014/main" id="{9F14AE5F-D81C-5722-E25A-4B8565BD333A}"/>
              </a:ext>
            </a:extLst>
          </p:cNvPr>
          <p:cNvSpPr>
            <a:spLocks noGrp="1"/>
          </p:cNvSpPr>
          <p:nvPr>
            <p:ph idx="1"/>
          </p:nvPr>
        </p:nvSpPr>
        <p:spPr>
          <a:xfrm>
            <a:off x="1243584" y="1243585"/>
            <a:ext cx="10110216" cy="4505706"/>
          </a:xfrm>
        </p:spPr>
        <p:txBody>
          <a:bodyPr>
            <a:normAutofit lnSpcReduction="10000"/>
          </a:bodyPr>
          <a:lstStyle/>
          <a:p>
            <a:r>
              <a:rPr lang="en-US" dirty="0"/>
              <a:t>Reversibility: The ability to undo mistakes or revert to a previous working state of a file or project.</a:t>
            </a:r>
          </a:p>
          <a:p>
            <a:r>
              <a:rPr lang="en-US" dirty="0"/>
              <a:t>Collaboration: Allows multiple people to work on the same project simultaneously without overwriting each other's work by providing a structured way to merge changes.</a:t>
            </a:r>
          </a:p>
          <a:p>
            <a:r>
              <a:rPr lang="en-US" dirty="0"/>
              <a:t>History and auditing: Provides a detailed log of every change, including who made it and when, which is helpful for debugging and understanding project evolution.</a:t>
            </a:r>
          </a:p>
          <a:p>
            <a:r>
              <a:rPr lang="en-US" dirty="0"/>
              <a:t>Backup and recovery: Acts as a safety net, ensuring that if files are lost or corrupted, they can be restored from a previous version in the repository. </a:t>
            </a:r>
            <a:endParaRPr lang="en-CA" dirty="0"/>
          </a:p>
        </p:txBody>
      </p:sp>
    </p:spTree>
    <p:extLst>
      <p:ext uri="{BB962C8B-B14F-4D97-AF65-F5344CB8AC3E}">
        <p14:creationId xmlns:p14="http://schemas.microsoft.com/office/powerpoint/2010/main" val="18871477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2CD0E-E0F0-6F6D-62D6-CE6CBA89090F}"/>
              </a:ext>
            </a:extLst>
          </p:cNvPr>
          <p:cNvSpPr>
            <a:spLocks noGrp="1"/>
          </p:cNvSpPr>
          <p:nvPr>
            <p:ph type="title"/>
          </p:nvPr>
        </p:nvSpPr>
        <p:spPr/>
        <p:txBody>
          <a:bodyPr>
            <a:normAutofit/>
          </a:bodyPr>
          <a:lstStyle/>
          <a:p>
            <a:r>
              <a:rPr lang="en-CA" dirty="0"/>
              <a:t>Slide 8: Best Practices for Using Git</a:t>
            </a:r>
          </a:p>
        </p:txBody>
      </p:sp>
      <p:sp>
        <p:nvSpPr>
          <p:cNvPr id="3" name="Content Placeholder 2">
            <a:extLst>
              <a:ext uri="{FF2B5EF4-FFF2-40B4-BE49-F238E27FC236}">
                <a16:creationId xmlns:a16="http://schemas.microsoft.com/office/drawing/2014/main" id="{87E4AECB-9FF0-8EF9-F1B3-D8B9C58DFD69}"/>
              </a:ext>
            </a:extLst>
          </p:cNvPr>
          <p:cNvSpPr>
            <a:spLocks noGrp="1"/>
          </p:cNvSpPr>
          <p:nvPr>
            <p:ph idx="1"/>
          </p:nvPr>
        </p:nvSpPr>
        <p:spPr/>
        <p:txBody>
          <a:bodyPr/>
          <a:lstStyle/>
          <a:p>
            <a:r>
              <a:rPr lang="en-CA" dirty="0"/>
              <a:t>Write clear and concise commit messages.</a:t>
            </a:r>
          </a:p>
          <a:p>
            <a:r>
              <a:rPr lang="en-CA" dirty="0"/>
              <a:t>Commit frequently and in small, logical chunks.</a:t>
            </a:r>
          </a:p>
          <a:p>
            <a:r>
              <a:rPr lang="en-CA" dirty="0"/>
              <a:t>Use branches for new features or bug fixes.</a:t>
            </a:r>
          </a:p>
          <a:p>
            <a:r>
              <a:rPr lang="en-CA" dirty="0"/>
              <a:t>Regularly pull from the remote repository to stay updated.</a:t>
            </a:r>
          </a:p>
          <a:p>
            <a:r>
              <a:rPr lang="en-CA" dirty="0"/>
              <a:t>Understand merge conflicts and how to resolve them. </a:t>
            </a:r>
          </a:p>
        </p:txBody>
      </p:sp>
    </p:spTree>
    <p:extLst>
      <p:ext uri="{BB962C8B-B14F-4D97-AF65-F5344CB8AC3E}">
        <p14:creationId xmlns:p14="http://schemas.microsoft.com/office/powerpoint/2010/main" val="27740308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D0CAE3-2359-4B42-B6B3-A974D86ADE67}"/>
              </a:ext>
            </a:extLst>
          </p:cNvPr>
          <p:cNvSpPr>
            <a:spLocks noGrp="1"/>
          </p:cNvSpPr>
          <p:nvPr>
            <p:ph type="ctrTitle"/>
          </p:nvPr>
        </p:nvSpPr>
        <p:spPr/>
        <p:txBody>
          <a:bodyPr/>
          <a:lstStyle/>
          <a:p>
            <a:r>
              <a:rPr lang="en-CA" dirty="0"/>
              <a:t>Adding your notes website to your remote repository</a:t>
            </a:r>
          </a:p>
        </p:txBody>
      </p:sp>
      <p:sp>
        <p:nvSpPr>
          <p:cNvPr id="5" name="Subtitle 4">
            <a:extLst>
              <a:ext uri="{FF2B5EF4-FFF2-40B4-BE49-F238E27FC236}">
                <a16:creationId xmlns:a16="http://schemas.microsoft.com/office/drawing/2014/main" id="{DF901E8C-A333-6F4A-B205-0223C0498F77}"/>
              </a:ext>
            </a:extLst>
          </p:cNvPr>
          <p:cNvSpPr>
            <a:spLocks noGrp="1"/>
          </p:cNvSpPr>
          <p:nvPr>
            <p:ph type="subTitle" idx="1"/>
          </p:nvPr>
        </p:nvSpPr>
        <p:spPr/>
        <p:txBody>
          <a:bodyPr/>
          <a:lstStyle/>
          <a:p>
            <a:endParaRPr lang="en-CA"/>
          </a:p>
        </p:txBody>
      </p:sp>
    </p:spTree>
    <p:extLst>
      <p:ext uri="{BB962C8B-B14F-4D97-AF65-F5344CB8AC3E}">
        <p14:creationId xmlns:p14="http://schemas.microsoft.com/office/powerpoint/2010/main" val="13607896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DF283E6-72FE-22CA-68EC-9A4E1CFE612F}"/>
              </a:ext>
            </a:extLst>
          </p:cNvPr>
          <p:cNvSpPr>
            <a:spLocks noGrp="1"/>
          </p:cNvSpPr>
          <p:nvPr>
            <p:ph type="title"/>
          </p:nvPr>
        </p:nvSpPr>
        <p:spPr/>
        <p:txBody>
          <a:bodyPr>
            <a:normAutofit/>
          </a:bodyPr>
          <a:lstStyle/>
          <a:p>
            <a:r>
              <a:rPr lang="en-CA" sz="3200" dirty="0"/>
              <a:t>Install git</a:t>
            </a:r>
          </a:p>
        </p:txBody>
      </p:sp>
      <p:sp>
        <p:nvSpPr>
          <p:cNvPr id="5" name="Content Placeholder 4">
            <a:extLst>
              <a:ext uri="{FF2B5EF4-FFF2-40B4-BE49-F238E27FC236}">
                <a16:creationId xmlns:a16="http://schemas.microsoft.com/office/drawing/2014/main" id="{16BC82D8-1271-8000-3430-46F661C107C7}"/>
              </a:ext>
            </a:extLst>
          </p:cNvPr>
          <p:cNvSpPr>
            <a:spLocks noGrp="1"/>
          </p:cNvSpPr>
          <p:nvPr>
            <p:ph idx="1"/>
          </p:nvPr>
        </p:nvSpPr>
        <p:spPr>
          <a:xfrm>
            <a:off x="1243584" y="1069848"/>
            <a:ext cx="10110216" cy="4603839"/>
          </a:xfrm>
        </p:spPr>
        <p:txBody>
          <a:bodyPr>
            <a:normAutofit fontScale="85000" lnSpcReduction="20000"/>
          </a:bodyPr>
          <a:lstStyle/>
          <a:p>
            <a:pPr marL="0" indent="0">
              <a:buNone/>
            </a:pPr>
            <a:r>
              <a:rPr lang="en-CA" dirty="0"/>
              <a:t>If you do not have git on your personal computer, download and install it.</a:t>
            </a:r>
          </a:p>
          <a:p>
            <a:pPr marL="0" indent="0">
              <a:buNone/>
            </a:pPr>
            <a:r>
              <a:rPr lang="en-CA" dirty="0"/>
              <a:t>For Windows</a:t>
            </a:r>
          </a:p>
          <a:p>
            <a:pPr marL="914400" lvl="1" indent="-457200">
              <a:buFont typeface="+mj-lt"/>
              <a:buAutoNum type="alphaLcPeriod"/>
            </a:pPr>
            <a:r>
              <a:rPr lang="en-CA" dirty="0"/>
              <a:t>go to </a:t>
            </a:r>
            <a:r>
              <a:rPr lang="en-CA" dirty="0">
                <a:hlinkClick r:id="rId2"/>
              </a:rPr>
              <a:t>https://git-scm.com/install/windows</a:t>
            </a:r>
            <a:r>
              <a:rPr lang="en-CA" dirty="0"/>
              <a:t> and select the Git for Windows /x64 Setup under the Standalone Installer heading</a:t>
            </a:r>
          </a:p>
          <a:p>
            <a:pPr marL="914400" lvl="1" indent="-457200">
              <a:buFont typeface="+mj-lt"/>
              <a:buAutoNum type="alphaLcPeriod"/>
            </a:pPr>
            <a:r>
              <a:rPr lang="en-CA" dirty="0"/>
              <a:t>When the download is complete launch the executable file (you may have to extract the files first)</a:t>
            </a:r>
          </a:p>
          <a:p>
            <a:pPr marL="914400" lvl="1" indent="-457200">
              <a:buFont typeface="+mj-lt"/>
              <a:buAutoNum type="alphaLcPeriod"/>
            </a:pPr>
            <a:r>
              <a:rPr lang="en-CA" dirty="0"/>
              <a:t>Then follow the installation wizard (see next slide)</a:t>
            </a:r>
          </a:p>
          <a:p>
            <a:pPr marL="457200" lvl="1" indent="0">
              <a:buNone/>
            </a:pPr>
            <a:endParaRPr lang="en-CA" dirty="0"/>
          </a:p>
          <a:p>
            <a:pPr marL="0" lvl="1" indent="0">
              <a:spcBef>
                <a:spcPts val="1000"/>
              </a:spcBef>
              <a:buNone/>
            </a:pPr>
            <a:r>
              <a:rPr lang="en-CA" sz="2800" dirty="0"/>
              <a:t>For </a:t>
            </a:r>
            <a:r>
              <a:rPr lang="en-CA" sz="2800" dirty="0" err="1"/>
              <a:t>linux</a:t>
            </a:r>
            <a:endParaRPr lang="en-CA" sz="2800" dirty="0"/>
          </a:p>
          <a:p>
            <a:pPr marL="914400" lvl="1" indent="-457200">
              <a:lnSpc>
                <a:spcPct val="100000"/>
              </a:lnSpc>
              <a:buFont typeface="+mj-lt"/>
              <a:buAutoNum type="alphaLcPeriod"/>
            </a:pPr>
            <a:r>
              <a:rPr lang="en-CA" dirty="0"/>
              <a:t>Open a terminal</a:t>
            </a:r>
          </a:p>
          <a:p>
            <a:pPr marL="914400" lvl="1" indent="-457200">
              <a:lnSpc>
                <a:spcPct val="100000"/>
              </a:lnSpc>
              <a:buFont typeface="+mj-lt"/>
              <a:buAutoNum type="alphaLcPeriod"/>
            </a:pPr>
            <a:r>
              <a:rPr lang="en-CA" dirty="0"/>
              <a:t>Update your systems package list. For Debian/</a:t>
            </a:r>
            <a:r>
              <a:rPr lang="en-CA" dirty="0" err="1"/>
              <a:t>Ubunto</a:t>
            </a:r>
            <a:r>
              <a:rPr lang="en-CA" dirty="0"/>
              <a:t> distro's</a:t>
            </a:r>
          </a:p>
          <a:p>
            <a:pPr marL="914400" lvl="2" indent="0">
              <a:lnSpc>
                <a:spcPct val="100000"/>
              </a:lnSpc>
              <a:buNone/>
            </a:pPr>
            <a:r>
              <a:rPr lang="en-CA" dirty="0" err="1">
                <a:solidFill>
                  <a:srgbClr val="0070C0"/>
                </a:solidFill>
              </a:rPr>
              <a:t>sudo</a:t>
            </a:r>
            <a:r>
              <a:rPr lang="en-CA" dirty="0">
                <a:solidFill>
                  <a:srgbClr val="0070C0"/>
                </a:solidFill>
              </a:rPr>
              <a:t> apt update</a:t>
            </a:r>
          </a:p>
          <a:p>
            <a:pPr marL="914400" lvl="1" indent="-457200">
              <a:lnSpc>
                <a:spcPct val="100000"/>
              </a:lnSpc>
              <a:buFont typeface="+mj-lt"/>
              <a:buAutoNum type="alphaLcPeriod"/>
            </a:pPr>
            <a:r>
              <a:rPr lang="en-CA" dirty="0"/>
              <a:t>Use your distributions package manager. For Debian/Ubuntu distro's</a:t>
            </a:r>
          </a:p>
          <a:p>
            <a:pPr marL="914400" lvl="2" indent="0">
              <a:lnSpc>
                <a:spcPct val="100000"/>
              </a:lnSpc>
              <a:buNone/>
            </a:pPr>
            <a:r>
              <a:rPr lang="en-CA" dirty="0" err="1">
                <a:solidFill>
                  <a:srgbClr val="0070C0"/>
                </a:solidFill>
              </a:rPr>
              <a:t>sudo</a:t>
            </a:r>
            <a:r>
              <a:rPr lang="en-CA" dirty="0">
                <a:solidFill>
                  <a:srgbClr val="0070C0"/>
                </a:solidFill>
              </a:rPr>
              <a:t> apt install git</a:t>
            </a:r>
          </a:p>
          <a:p>
            <a:pPr marL="914400" lvl="1" indent="-457200">
              <a:lnSpc>
                <a:spcPct val="100000"/>
              </a:lnSpc>
              <a:buFont typeface="+mj-lt"/>
              <a:buAutoNum type="alphaLcPeriod"/>
            </a:pPr>
            <a:r>
              <a:rPr lang="en-CA" dirty="0"/>
              <a:t>Verify the installation (see slide 14)</a:t>
            </a:r>
          </a:p>
          <a:p>
            <a:pPr marL="0" indent="0">
              <a:buNone/>
            </a:pPr>
            <a:endParaRPr lang="en-CA" dirty="0"/>
          </a:p>
        </p:txBody>
      </p:sp>
    </p:spTree>
    <p:extLst>
      <p:ext uri="{BB962C8B-B14F-4D97-AF65-F5344CB8AC3E}">
        <p14:creationId xmlns:p14="http://schemas.microsoft.com/office/powerpoint/2010/main" val="311105709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577C7-BFC8-920D-F267-66321A36196B}"/>
              </a:ext>
            </a:extLst>
          </p:cNvPr>
          <p:cNvSpPr>
            <a:spLocks noGrp="1"/>
          </p:cNvSpPr>
          <p:nvPr>
            <p:ph type="title"/>
          </p:nvPr>
        </p:nvSpPr>
        <p:spPr/>
        <p:txBody>
          <a:bodyPr>
            <a:normAutofit/>
          </a:bodyPr>
          <a:lstStyle/>
          <a:p>
            <a:r>
              <a:rPr lang="en-US" dirty="0"/>
              <a:t>Follow the Setup Wizard (Windows)</a:t>
            </a:r>
            <a:endParaRPr lang="en-CA" dirty="0"/>
          </a:p>
        </p:txBody>
      </p:sp>
      <p:sp>
        <p:nvSpPr>
          <p:cNvPr id="3" name="Content Placeholder 2">
            <a:extLst>
              <a:ext uri="{FF2B5EF4-FFF2-40B4-BE49-F238E27FC236}">
                <a16:creationId xmlns:a16="http://schemas.microsoft.com/office/drawing/2014/main" id="{A25B69E8-6187-EC04-90E4-B1DCFC48B8AA}"/>
              </a:ext>
            </a:extLst>
          </p:cNvPr>
          <p:cNvSpPr>
            <a:spLocks noGrp="1"/>
          </p:cNvSpPr>
          <p:nvPr>
            <p:ph idx="1"/>
          </p:nvPr>
        </p:nvSpPr>
        <p:spPr>
          <a:xfrm>
            <a:off x="1243584" y="1069848"/>
            <a:ext cx="10110216" cy="5107115"/>
          </a:xfrm>
        </p:spPr>
        <p:txBody>
          <a:bodyPr>
            <a:normAutofit fontScale="92500" lnSpcReduction="20000"/>
          </a:bodyPr>
          <a:lstStyle/>
          <a:p>
            <a:r>
              <a:rPr lang="en-US" dirty="0"/>
              <a:t>Information: Read the GNU General Public License and click "Next."</a:t>
            </a:r>
          </a:p>
          <a:p>
            <a:r>
              <a:rPr lang="en-US" dirty="0"/>
              <a:t>Select Components: The default components are generally suitable for most users, including Git Bash, Git GUI, and integration with the Windows Explorer. Click "Next."</a:t>
            </a:r>
          </a:p>
          <a:p>
            <a:r>
              <a:rPr lang="en-US" dirty="0"/>
              <a:t>Choose Install Location: Accept the default installation path or choose a different location if desired. Click "Next."</a:t>
            </a:r>
          </a:p>
          <a:p>
            <a:r>
              <a:rPr lang="en-US" dirty="0"/>
              <a:t>Select Start Menu Folder: Accept the default or specify a different Start Menu folder name. Click "Next."</a:t>
            </a:r>
          </a:p>
          <a:p>
            <a:r>
              <a:rPr lang="en-US" dirty="0"/>
              <a:t>Choose Default Editor: Select your preferred text editor to be used by Git (e.g., Vim, Notepad++, VS Code). Click "Next."</a:t>
            </a:r>
          </a:p>
          <a:p>
            <a:r>
              <a:rPr lang="en-US" dirty="0"/>
              <a:t>Adjusting your PATH environment: The recommended option is "Git from the command line and also from 3rd-party software," which adds Git to your system's PATH, making it accessible from Command Prompt, PowerShell, and other terminals. Click "Next."</a:t>
            </a:r>
          </a:p>
        </p:txBody>
      </p:sp>
    </p:spTree>
    <p:extLst>
      <p:ext uri="{BB962C8B-B14F-4D97-AF65-F5344CB8AC3E}">
        <p14:creationId xmlns:p14="http://schemas.microsoft.com/office/powerpoint/2010/main" val="7232885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92614-6F57-9307-B08C-2D799DB64C3E}"/>
              </a:ext>
            </a:extLst>
          </p:cNvPr>
          <p:cNvSpPr>
            <a:spLocks noGrp="1"/>
          </p:cNvSpPr>
          <p:nvPr>
            <p:ph type="title"/>
          </p:nvPr>
        </p:nvSpPr>
        <p:spPr/>
        <p:txBody>
          <a:bodyPr/>
          <a:lstStyle/>
          <a:p>
            <a:r>
              <a:rPr kumimoji="0" lang="en-US" sz="4400" b="1" i="0" u="none" strike="noStrike" kern="1200" cap="none" spc="0" normalizeH="0" baseline="0" noProof="0" dirty="0">
                <a:ln>
                  <a:noFill/>
                </a:ln>
                <a:solidFill>
                  <a:srgbClr val="ED7D31"/>
                </a:solidFill>
                <a:effectLst/>
                <a:uLnTx/>
                <a:uFillTx/>
                <a:latin typeface="Optima" charset="0"/>
              </a:rPr>
              <a:t>Follow the Setup Wizard</a:t>
            </a:r>
            <a:endParaRPr lang="en-CA" dirty="0"/>
          </a:p>
        </p:txBody>
      </p:sp>
      <p:sp>
        <p:nvSpPr>
          <p:cNvPr id="3" name="Content Placeholder 2">
            <a:extLst>
              <a:ext uri="{FF2B5EF4-FFF2-40B4-BE49-F238E27FC236}">
                <a16:creationId xmlns:a16="http://schemas.microsoft.com/office/drawing/2014/main" id="{D0E199CC-78B8-302F-5E00-5D69F339A9CB}"/>
              </a:ext>
            </a:extLst>
          </p:cNvPr>
          <p:cNvSpPr>
            <a:spLocks noGrp="1"/>
          </p:cNvSpPr>
          <p:nvPr>
            <p:ph idx="1"/>
          </p:nvPr>
        </p:nvSpPr>
        <p:spPr/>
        <p:txBody>
          <a:bodyPr>
            <a:normAutofit fontScale="77500" lnSpcReduction="20000"/>
          </a:bodyPr>
          <a:lstStyle/>
          <a:p>
            <a:r>
              <a:rPr lang="en-US" dirty="0"/>
              <a:t>Choose HTTPS Transport Backend: The default "Use the OpenSSL library" is generally recommended. Click "Next."</a:t>
            </a:r>
          </a:p>
          <a:p>
            <a:r>
              <a:rPr lang="en-US" dirty="0"/>
              <a:t>Configuring the line ending conversions: Select "Checkout Windows-style, commit Unix-style line endings" (the default) for cross-platform compatibility. Click "Next."</a:t>
            </a:r>
          </a:p>
          <a:p>
            <a:r>
              <a:rPr lang="en-US" dirty="0"/>
              <a:t>Choose the terminal emulator to use with Git Bash: "</a:t>
            </a:r>
            <a:r>
              <a:rPr lang="en-US" dirty="0" err="1"/>
              <a:t>MinTTY</a:t>
            </a:r>
            <a:r>
              <a:rPr lang="en-US" dirty="0"/>
              <a:t> (the default terminal of MSYS2)" is the recommended option. Click "Next."</a:t>
            </a:r>
          </a:p>
          <a:p>
            <a:r>
              <a:rPr lang="en-US" dirty="0"/>
              <a:t>Choose the default behavior of git pull: "Default (fast-forward or merge)" is usually the best choice. Click "Next."</a:t>
            </a:r>
          </a:p>
          <a:p>
            <a:r>
              <a:rPr lang="en-US" dirty="0"/>
              <a:t>Choose a credential helper: "Git Credential Manager Core" is recommended for secure credential storage. Click "Next."</a:t>
            </a:r>
          </a:p>
          <a:p>
            <a:r>
              <a:rPr lang="en-US" dirty="0"/>
              <a:t>Configure extra options: The default options are generally sufficient. Click "Next."</a:t>
            </a:r>
          </a:p>
          <a:p>
            <a:r>
              <a:rPr lang="en-US" dirty="0"/>
              <a:t>Configure experimental options: You can choose to enable experimental features if desired, but they are not required for basic Git functionality. Click "Install."</a:t>
            </a:r>
          </a:p>
          <a:p>
            <a:r>
              <a:rPr lang="en-US" dirty="0"/>
              <a:t>The installer will now proceed with the installation. Once complete, you can optionally view the Release Notes and then click "Finish." </a:t>
            </a:r>
            <a:endParaRPr lang="en-CA" dirty="0"/>
          </a:p>
        </p:txBody>
      </p:sp>
    </p:spTree>
    <p:extLst>
      <p:ext uri="{BB962C8B-B14F-4D97-AF65-F5344CB8AC3E}">
        <p14:creationId xmlns:p14="http://schemas.microsoft.com/office/powerpoint/2010/main" val="7200511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4A60A-5758-AA44-5AF2-B81246A509C4}"/>
              </a:ext>
            </a:extLst>
          </p:cNvPr>
          <p:cNvSpPr>
            <a:spLocks noGrp="1"/>
          </p:cNvSpPr>
          <p:nvPr>
            <p:ph type="title"/>
          </p:nvPr>
        </p:nvSpPr>
        <p:spPr/>
        <p:txBody>
          <a:bodyPr/>
          <a:lstStyle/>
          <a:p>
            <a:r>
              <a:rPr lang="en-CA" dirty="0"/>
              <a:t>Verify the installation</a:t>
            </a:r>
          </a:p>
        </p:txBody>
      </p:sp>
      <p:sp>
        <p:nvSpPr>
          <p:cNvPr id="3" name="Content Placeholder 2">
            <a:extLst>
              <a:ext uri="{FF2B5EF4-FFF2-40B4-BE49-F238E27FC236}">
                <a16:creationId xmlns:a16="http://schemas.microsoft.com/office/drawing/2014/main" id="{6A81E8D6-5B6C-6755-88C2-24DF1ABA6D20}"/>
              </a:ext>
            </a:extLst>
          </p:cNvPr>
          <p:cNvSpPr>
            <a:spLocks noGrp="1"/>
          </p:cNvSpPr>
          <p:nvPr>
            <p:ph idx="1"/>
          </p:nvPr>
        </p:nvSpPr>
        <p:spPr>
          <a:xfrm>
            <a:off x="1243584" y="1069848"/>
            <a:ext cx="10110216" cy="5107115"/>
          </a:xfrm>
        </p:spPr>
        <p:txBody>
          <a:bodyPr>
            <a:normAutofit/>
          </a:bodyPr>
          <a:lstStyle/>
          <a:p>
            <a:pPr marL="0" indent="0">
              <a:buNone/>
            </a:pPr>
            <a:r>
              <a:rPr lang="en-US" dirty="0"/>
              <a:t>Open git bash, a Command Prompt or PowerShell window and type:</a:t>
            </a:r>
          </a:p>
          <a:p>
            <a:pPr marL="0" indent="0">
              <a:buNone/>
            </a:pPr>
            <a:r>
              <a:rPr lang="en-US" dirty="0"/>
              <a:t>    </a:t>
            </a:r>
            <a:r>
              <a:rPr lang="en-US" dirty="0">
                <a:solidFill>
                  <a:srgbClr val="0070C0"/>
                </a:solidFill>
              </a:rPr>
              <a:t>git --version</a:t>
            </a:r>
          </a:p>
          <a:p>
            <a:pPr marL="0" indent="0">
              <a:buNone/>
            </a:pPr>
            <a:r>
              <a:rPr lang="en-US" dirty="0"/>
              <a:t>If Git is installed correctly, you will see the installed Git version number in the output. </a:t>
            </a:r>
          </a:p>
          <a:p>
            <a:pPr marL="0" indent="0">
              <a:buNone/>
            </a:pPr>
            <a:r>
              <a:rPr lang="en-US" dirty="0"/>
              <a:t>Configure Git (Optional but Recommended).</a:t>
            </a:r>
          </a:p>
          <a:p>
            <a:pPr marL="0" indent="0">
              <a:buNone/>
            </a:pPr>
            <a:r>
              <a:rPr lang="en-US" dirty="0"/>
              <a:t>Set your global username and email, which will be associated with your commits:</a:t>
            </a:r>
          </a:p>
          <a:p>
            <a:pPr marL="0" indent="0">
              <a:buNone/>
            </a:pPr>
            <a:r>
              <a:rPr lang="en-US" dirty="0">
                <a:solidFill>
                  <a:srgbClr val="0070C0"/>
                </a:solidFill>
              </a:rPr>
              <a:t>    git config --global user.name "Your Name"</a:t>
            </a:r>
          </a:p>
          <a:p>
            <a:pPr marL="0" indent="0">
              <a:buNone/>
            </a:pPr>
            <a:r>
              <a:rPr lang="en-US" dirty="0">
                <a:solidFill>
                  <a:srgbClr val="0070C0"/>
                </a:solidFill>
              </a:rPr>
              <a:t>    git config --global </a:t>
            </a:r>
            <a:r>
              <a:rPr lang="en-US" dirty="0" err="1">
                <a:solidFill>
                  <a:srgbClr val="0070C0"/>
                </a:solidFill>
              </a:rPr>
              <a:t>user.email</a:t>
            </a:r>
            <a:r>
              <a:rPr lang="en-US" dirty="0">
                <a:solidFill>
                  <a:srgbClr val="0070C0"/>
                </a:solidFill>
              </a:rPr>
              <a:t> "your.email@example.com"</a:t>
            </a:r>
            <a:endParaRPr lang="en-CA" dirty="0">
              <a:solidFill>
                <a:srgbClr val="0070C0"/>
              </a:solidFill>
            </a:endParaRPr>
          </a:p>
        </p:txBody>
      </p:sp>
    </p:spTree>
    <p:extLst>
      <p:ext uri="{BB962C8B-B14F-4D97-AF65-F5344CB8AC3E}">
        <p14:creationId xmlns:p14="http://schemas.microsoft.com/office/powerpoint/2010/main" val="1830868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049DE-22E1-6A20-65FB-BDEDA4FF1C65}"/>
              </a:ext>
            </a:extLst>
          </p:cNvPr>
          <p:cNvSpPr>
            <a:spLocks noGrp="1"/>
          </p:cNvSpPr>
          <p:nvPr>
            <p:ph type="title"/>
          </p:nvPr>
        </p:nvSpPr>
        <p:spPr/>
        <p:txBody>
          <a:bodyPr>
            <a:normAutofit/>
          </a:bodyPr>
          <a:lstStyle/>
          <a:p>
            <a:r>
              <a:rPr lang="en-CA" sz="3600" dirty="0"/>
              <a:t>Make your notes web page folder a git repository</a:t>
            </a:r>
          </a:p>
        </p:txBody>
      </p:sp>
      <p:sp>
        <p:nvSpPr>
          <p:cNvPr id="3" name="Content Placeholder 2">
            <a:extLst>
              <a:ext uri="{FF2B5EF4-FFF2-40B4-BE49-F238E27FC236}">
                <a16:creationId xmlns:a16="http://schemas.microsoft.com/office/drawing/2014/main" id="{AD0C1019-9206-10CF-B913-BBA83032E181}"/>
              </a:ext>
            </a:extLst>
          </p:cNvPr>
          <p:cNvSpPr>
            <a:spLocks noGrp="1"/>
          </p:cNvSpPr>
          <p:nvPr>
            <p:ph idx="1"/>
          </p:nvPr>
        </p:nvSpPr>
        <p:spPr/>
        <p:txBody>
          <a:bodyPr/>
          <a:lstStyle/>
          <a:p>
            <a:pPr marL="0" indent="0">
              <a:buNone/>
            </a:pPr>
            <a:r>
              <a:rPr lang="en-CA" dirty="0"/>
              <a:t>If you have not already done so, make your notes web page folder a git repository</a:t>
            </a:r>
          </a:p>
          <a:p>
            <a:pPr marL="514350" indent="-514350">
              <a:buFont typeface="+mj-lt"/>
              <a:buAutoNum type="arabicPeriod"/>
            </a:pPr>
            <a:r>
              <a:rPr lang="en-CA" dirty="0"/>
              <a:t>Open git lab (or a terminal or command prompt)</a:t>
            </a:r>
          </a:p>
          <a:p>
            <a:pPr marL="514350" indent="-514350">
              <a:buFont typeface="+mj-lt"/>
              <a:buAutoNum type="arabicPeriod"/>
            </a:pPr>
            <a:r>
              <a:rPr lang="en-CA" dirty="0"/>
              <a:t>Change directory so that you are in the notes web page directory</a:t>
            </a:r>
          </a:p>
          <a:p>
            <a:pPr marL="514350" indent="-514350">
              <a:buFont typeface="+mj-lt"/>
              <a:buAutoNum type="arabicPeriod"/>
            </a:pPr>
            <a:r>
              <a:rPr lang="en-CA" dirty="0"/>
              <a:t>Type </a:t>
            </a:r>
            <a:r>
              <a:rPr lang="en-CA" dirty="0">
                <a:solidFill>
                  <a:srgbClr val="0070C0"/>
                </a:solidFill>
              </a:rPr>
              <a:t>git </a:t>
            </a:r>
            <a:r>
              <a:rPr lang="en-CA" dirty="0" err="1">
                <a:solidFill>
                  <a:srgbClr val="0070C0"/>
                </a:solidFill>
              </a:rPr>
              <a:t>init</a:t>
            </a:r>
            <a:endParaRPr lang="en-CA" dirty="0">
              <a:solidFill>
                <a:srgbClr val="0070C0"/>
              </a:solidFill>
            </a:endParaRPr>
          </a:p>
          <a:p>
            <a:pPr marL="514350" indent="-514350">
              <a:buFont typeface="+mj-lt"/>
              <a:buAutoNum type="arabicPeriod"/>
            </a:pPr>
            <a:r>
              <a:rPr lang="en-CA" dirty="0"/>
              <a:t>Type </a:t>
            </a:r>
            <a:r>
              <a:rPr lang="en-CA" dirty="0">
                <a:solidFill>
                  <a:srgbClr val="0070C0"/>
                </a:solidFill>
              </a:rPr>
              <a:t>git status </a:t>
            </a:r>
            <a:r>
              <a:rPr lang="en-CA" dirty="0"/>
              <a:t>and make sure that you have a branch and that the working tree is clean</a:t>
            </a:r>
          </a:p>
        </p:txBody>
      </p:sp>
    </p:spTree>
    <p:extLst>
      <p:ext uri="{BB962C8B-B14F-4D97-AF65-F5344CB8AC3E}">
        <p14:creationId xmlns:p14="http://schemas.microsoft.com/office/powerpoint/2010/main" val="15053651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5BE76-A155-87C6-5475-CEB077B0F263}"/>
              </a:ext>
            </a:extLst>
          </p:cNvPr>
          <p:cNvSpPr>
            <a:spLocks noGrp="1"/>
          </p:cNvSpPr>
          <p:nvPr>
            <p:ph type="title"/>
          </p:nvPr>
        </p:nvSpPr>
        <p:spPr/>
        <p:txBody>
          <a:bodyPr>
            <a:normAutofit/>
          </a:bodyPr>
          <a:lstStyle/>
          <a:p>
            <a:r>
              <a:rPr lang="en-CA" sz="3200" dirty="0"/>
              <a:t>Gitlab make a new blank project on the remote repository</a:t>
            </a:r>
          </a:p>
        </p:txBody>
      </p:sp>
      <p:sp>
        <p:nvSpPr>
          <p:cNvPr id="3" name="Content Placeholder 2">
            <a:extLst>
              <a:ext uri="{FF2B5EF4-FFF2-40B4-BE49-F238E27FC236}">
                <a16:creationId xmlns:a16="http://schemas.microsoft.com/office/drawing/2014/main" id="{CD2AE21B-753E-FFEE-DF15-6965F58AD707}"/>
              </a:ext>
            </a:extLst>
          </p:cNvPr>
          <p:cNvSpPr>
            <a:spLocks noGrp="1"/>
          </p:cNvSpPr>
          <p:nvPr>
            <p:ph idx="1"/>
          </p:nvPr>
        </p:nvSpPr>
        <p:spPr>
          <a:xfrm>
            <a:off x="1243584" y="1069849"/>
            <a:ext cx="10110216" cy="4691974"/>
          </a:xfrm>
        </p:spPr>
        <p:txBody>
          <a:bodyPr>
            <a:normAutofit fontScale="77500" lnSpcReduction="20000"/>
          </a:bodyPr>
          <a:lstStyle/>
          <a:p>
            <a:pPr marL="514350" indent="-514350">
              <a:buFont typeface="+mj-lt"/>
              <a:buAutoNum type="arabicPeriod"/>
            </a:pPr>
            <a:r>
              <a:rPr lang="en-CA" dirty="0"/>
              <a:t>Open your browser and navigate to </a:t>
            </a:r>
            <a:r>
              <a:rPr lang="en-CA" dirty="0" err="1"/>
              <a:t>gitlab</a:t>
            </a:r>
            <a:r>
              <a:rPr lang="en-CA" dirty="0"/>
              <a:t>, and sign in</a:t>
            </a:r>
          </a:p>
          <a:p>
            <a:pPr marL="514350" indent="-514350">
              <a:buFont typeface="+mj-lt"/>
              <a:buAutoNum type="arabicPeriod"/>
            </a:pPr>
            <a:r>
              <a:rPr lang="en-CA" dirty="0"/>
              <a:t>In the left side bar click projects</a:t>
            </a:r>
          </a:p>
          <a:p>
            <a:pPr marL="514350" indent="-514350">
              <a:buFont typeface="+mj-lt"/>
              <a:buAutoNum type="arabicPeriod"/>
            </a:pPr>
            <a:r>
              <a:rPr lang="en-CA" dirty="0"/>
              <a:t>Click create new project button on the right</a:t>
            </a:r>
          </a:p>
          <a:p>
            <a:pPr marL="514350" indent="-514350">
              <a:buFont typeface="+mj-lt"/>
              <a:buAutoNum type="arabicPeriod"/>
            </a:pPr>
            <a:r>
              <a:rPr lang="en-CA" dirty="0"/>
              <a:t>Click create blank project</a:t>
            </a:r>
          </a:p>
          <a:p>
            <a:pPr marL="514350" indent="-514350">
              <a:buFont typeface="+mj-lt"/>
              <a:buAutoNum type="arabicPeriod"/>
            </a:pPr>
            <a:r>
              <a:rPr lang="en-CA" dirty="0"/>
              <a:t>Enter a project name</a:t>
            </a:r>
          </a:p>
          <a:p>
            <a:pPr marL="514350" indent="-514350">
              <a:buFont typeface="+mj-lt"/>
              <a:buAutoNum type="arabicPeriod"/>
            </a:pPr>
            <a:r>
              <a:rPr lang="en-CA" dirty="0"/>
              <a:t>Pick a group or namespace – your namespace</a:t>
            </a:r>
          </a:p>
          <a:p>
            <a:pPr marL="514350" indent="-514350">
              <a:buFont typeface="+mj-lt"/>
              <a:buAutoNum type="arabicPeriod"/>
            </a:pPr>
            <a:r>
              <a:rPr lang="en-CA" dirty="0"/>
              <a:t>Select private</a:t>
            </a:r>
          </a:p>
          <a:p>
            <a:pPr marL="514350" indent="-514350">
              <a:buFont typeface="+mj-lt"/>
              <a:buAutoNum type="arabicPeriod"/>
            </a:pPr>
            <a:r>
              <a:rPr lang="en-CA" dirty="0"/>
              <a:t>Click create project (wait a few seconds)</a:t>
            </a:r>
          </a:p>
          <a:p>
            <a:pPr marL="514350" indent="-514350">
              <a:buFont typeface="+mj-lt"/>
              <a:buAutoNum type="arabicPeriod"/>
            </a:pPr>
            <a:r>
              <a:rPr lang="en-CA" dirty="0"/>
              <a:t>If you do not see settings in the left side bar select your project at the top of the side bar</a:t>
            </a:r>
          </a:p>
          <a:p>
            <a:pPr marL="514350" indent="-514350">
              <a:buFont typeface="+mj-lt"/>
              <a:buAutoNum type="arabicPeriod"/>
            </a:pPr>
            <a:r>
              <a:rPr lang="en-CA" dirty="0"/>
              <a:t>Select settings&gt;repository</a:t>
            </a:r>
          </a:p>
          <a:p>
            <a:pPr marL="514350" indent="-514350">
              <a:buFont typeface="+mj-lt"/>
              <a:buAutoNum type="arabicPeriod"/>
            </a:pPr>
            <a:r>
              <a:rPr lang="en-CA" dirty="0"/>
              <a:t>Click protected branches</a:t>
            </a:r>
          </a:p>
          <a:p>
            <a:pPr marL="514350" indent="-514350">
              <a:buFont typeface="+mj-lt"/>
              <a:buAutoNum type="arabicPeriod"/>
            </a:pPr>
            <a:r>
              <a:rPr lang="en-CA" dirty="0"/>
              <a:t>Click unprotect to the right of your main branch</a:t>
            </a:r>
          </a:p>
          <a:p>
            <a:endParaRPr lang="en-CA" dirty="0"/>
          </a:p>
        </p:txBody>
      </p:sp>
    </p:spTree>
    <p:extLst>
      <p:ext uri="{BB962C8B-B14F-4D97-AF65-F5344CB8AC3E}">
        <p14:creationId xmlns:p14="http://schemas.microsoft.com/office/powerpoint/2010/main" val="20786122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00959-C67F-BFD5-88CE-52012C7EA1CD}"/>
              </a:ext>
            </a:extLst>
          </p:cNvPr>
          <p:cNvSpPr>
            <a:spLocks noGrp="1"/>
          </p:cNvSpPr>
          <p:nvPr>
            <p:ph type="title"/>
          </p:nvPr>
        </p:nvSpPr>
        <p:spPr/>
        <p:txBody>
          <a:bodyPr>
            <a:normAutofit/>
          </a:bodyPr>
          <a:lstStyle/>
          <a:p>
            <a:r>
              <a:rPr lang="en-CA" sz="3600" dirty="0"/>
              <a:t>Push your notes web page to the remote repository</a:t>
            </a:r>
          </a:p>
        </p:txBody>
      </p:sp>
      <p:sp>
        <p:nvSpPr>
          <p:cNvPr id="3" name="Content Placeholder 2">
            <a:extLst>
              <a:ext uri="{FF2B5EF4-FFF2-40B4-BE49-F238E27FC236}">
                <a16:creationId xmlns:a16="http://schemas.microsoft.com/office/drawing/2014/main" id="{71FB1912-AA3C-0906-11EC-6BBC15EA9F28}"/>
              </a:ext>
            </a:extLst>
          </p:cNvPr>
          <p:cNvSpPr>
            <a:spLocks noGrp="1"/>
          </p:cNvSpPr>
          <p:nvPr>
            <p:ph idx="1"/>
          </p:nvPr>
        </p:nvSpPr>
        <p:spPr>
          <a:xfrm>
            <a:off x="1243584" y="1069848"/>
            <a:ext cx="10110216" cy="4736041"/>
          </a:xfrm>
        </p:spPr>
        <p:txBody>
          <a:bodyPr>
            <a:normAutofit fontScale="92500"/>
          </a:bodyPr>
          <a:lstStyle/>
          <a:p>
            <a:pPr marL="457200" indent="-457200">
              <a:buFont typeface="+mj-lt"/>
              <a:buAutoNum type="arabicPeriod"/>
            </a:pPr>
            <a:r>
              <a:rPr lang="en-CA" sz="2400" dirty="0"/>
              <a:t>Go back to your project in the </a:t>
            </a:r>
            <a:r>
              <a:rPr lang="en-CA" sz="2400" dirty="0" err="1"/>
              <a:t>gitlab</a:t>
            </a:r>
            <a:r>
              <a:rPr lang="en-CA" sz="2400" dirty="0"/>
              <a:t> window</a:t>
            </a:r>
          </a:p>
          <a:p>
            <a:pPr marL="457200" indent="-457200">
              <a:buFont typeface="+mj-lt"/>
              <a:buAutoNum type="arabicPeriod"/>
            </a:pPr>
            <a:r>
              <a:rPr lang="en-CA" sz="2400" dirty="0"/>
              <a:t>Scroll down until you see </a:t>
            </a:r>
            <a:r>
              <a:rPr lang="en-CA" sz="2400" b="1" dirty="0"/>
              <a:t>Add Your Files </a:t>
            </a:r>
            <a:r>
              <a:rPr lang="en-CA" sz="2400" dirty="0"/>
              <a:t>heading. </a:t>
            </a:r>
          </a:p>
          <a:p>
            <a:pPr marL="457200" indent="-457200">
              <a:buFont typeface="+mj-lt"/>
              <a:buAutoNum type="arabicPeriod"/>
            </a:pPr>
            <a:r>
              <a:rPr lang="en-CA" sz="2400" dirty="0"/>
              <a:t>You should see two options SSH and HTTPS, select HTTPS.</a:t>
            </a:r>
          </a:p>
          <a:p>
            <a:pPr marL="457200" indent="-457200">
              <a:buFont typeface="+mj-lt"/>
              <a:buAutoNum type="arabicPeriod"/>
            </a:pPr>
            <a:r>
              <a:rPr lang="en-CA" sz="2400" dirty="0"/>
              <a:t>Then look at the code under the </a:t>
            </a:r>
            <a:r>
              <a:rPr lang="en-CA" sz="2400" b="1" dirty="0"/>
              <a:t>Push an existing Git Repository </a:t>
            </a:r>
            <a:r>
              <a:rPr lang="en-CA" sz="2400" dirty="0"/>
              <a:t>heading. </a:t>
            </a:r>
          </a:p>
          <a:p>
            <a:pPr lvl="1">
              <a:buFont typeface="Arial" panose="020B0604020202020204" pitchFamily="34" charset="0"/>
              <a:buChar char="•"/>
            </a:pPr>
            <a:r>
              <a:rPr lang="en-CA" sz="2000" dirty="0"/>
              <a:t>You will need to run this code inside your git bash (terminal) on your local machine to connect your local repository to your remote repository</a:t>
            </a:r>
          </a:p>
          <a:p>
            <a:pPr marL="457200" indent="-457200">
              <a:buFont typeface="+mj-lt"/>
              <a:buAutoNum type="arabicPeriod"/>
            </a:pPr>
            <a:r>
              <a:rPr lang="en-CA" sz="2400" dirty="0"/>
              <a:t>The second line contains the </a:t>
            </a:r>
            <a:r>
              <a:rPr lang="en-CA" sz="2400" dirty="0" err="1"/>
              <a:t>url</a:t>
            </a:r>
            <a:r>
              <a:rPr lang="en-CA" sz="2400" dirty="0"/>
              <a:t> to connect to your remote repository branch for this project. Make sure the URL starts with </a:t>
            </a:r>
            <a:r>
              <a:rPr lang="en-CA" sz="2400" b="1" dirty="0"/>
              <a:t>https </a:t>
            </a:r>
            <a:r>
              <a:rPr lang="en-CA" sz="2400" dirty="0"/>
              <a:t>if it does not go back to #3 above </a:t>
            </a:r>
          </a:p>
          <a:p>
            <a:r>
              <a:rPr lang="en-CA" sz="2400" dirty="0"/>
              <a:t>My sample code looked like this</a:t>
            </a:r>
          </a:p>
          <a:p>
            <a:pPr marL="457200" lvl="1" indent="0">
              <a:buNone/>
            </a:pPr>
            <a:r>
              <a:rPr lang="en-US" sz="1800" dirty="0">
                <a:solidFill>
                  <a:srgbClr val="0070C0"/>
                </a:solidFill>
                <a:latin typeface="Consolas" panose="020B0609020204030204" pitchFamily="49" charset="0"/>
              </a:rPr>
              <a:t>cd </a:t>
            </a:r>
            <a:r>
              <a:rPr lang="en-US" sz="1800" dirty="0" err="1">
                <a:solidFill>
                  <a:srgbClr val="0070C0"/>
                </a:solidFill>
                <a:latin typeface="Consolas" panose="020B0609020204030204" pitchFamily="49" charset="0"/>
              </a:rPr>
              <a:t>existing_repo</a:t>
            </a:r>
            <a:endParaRPr lang="en-US" sz="1800" dirty="0">
              <a:solidFill>
                <a:srgbClr val="0070C0"/>
              </a:solidFill>
              <a:latin typeface="Consolas" panose="020B0609020204030204" pitchFamily="49" charset="0"/>
            </a:endParaRPr>
          </a:p>
          <a:p>
            <a:pPr marL="457200" lvl="1" indent="0">
              <a:buNone/>
            </a:pPr>
            <a:r>
              <a:rPr lang="en-US" sz="1800" dirty="0">
                <a:solidFill>
                  <a:srgbClr val="0070C0"/>
                </a:solidFill>
                <a:latin typeface="Consolas" panose="020B0609020204030204" pitchFamily="49" charset="0"/>
              </a:rPr>
              <a:t>git remote add origin </a:t>
            </a:r>
            <a:r>
              <a:rPr lang="en-US" sz="1800" dirty="0">
                <a:solidFill>
                  <a:srgbClr val="0070C0"/>
                </a:solidFill>
                <a:latin typeface="Consolas" panose="020B0609020204030204" pitchFamily="49" charset="0"/>
                <a:hlinkClick r:id="rId2">
                  <a:extLst>
                    <a:ext uri="{A12FA001-AC4F-418D-AE19-62706E023703}">
                      <ahyp:hlinkClr xmlns:ahyp="http://schemas.microsoft.com/office/drawing/2018/hyperlinkcolor" val="tx"/>
                    </a:ext>
                  </a:extLst>
                </a:hlinkClick>
              </a:rPr>
              <a:t>https://gitlab.com/mburgessdawson/new-test.git</a:t>
            </a:r>
            <a:endParaRPr lang="en-US" sz="1800" dirty="0">
              <a:solidFill>
                <a:srgbClr val="0070C0"/>
              </a:solidFill>
              <a:latin typeface="Consolas" panose="020B0609020204030204" pitchFamily="49" charset="0"/>
            </a:endParaRPr>
          </a:p>
          <a:p>
            <a:pPr marL="457200" lvl="1" indent="0">
              <a:buNone/>
            </a:pPr>
            <a:r>
              <a:rPr lang="en-US" sz="1800" dirty="0">
                <a:solidFill>
                  <a:srgbClr val="0070C0"/>
                </a:solidFill>
                <a:latin typeface="Consolas" panose="020B0609020204030204" pitchFamily="49" charset="0"/>
              </a:rPr>
              <a:t>git branch -M main</a:t>
            </a:r>
          </a:p>
          <a:p>
            <a:pPr marL="457200" lvl="1" indent="0">
              <a:buNone/>
            </a:pPr>
            <a:r>
              <a:rPr lang="en-US" sz="1800" dirty="0">
                <a:solidFill>
                  <a:srgbClr val="0070C0"/>
                </a:solidFill>
                <a:latin typeface="Consolas" panose="020B0609020204030204" pitchFamily="49" charset="0"/>
              </a:rPr>
              <a:t>git push -</a:t>
            </a:r>
            <a:r>
              <a:rPr lang="en-US" sz="1800" dirty="0" err="1">
                <a:solidFill>
                  <a:srgbClr val="0070C0"/>
                </a:solidFill>
                <a:latin typeface="Consolas" panose="020B0609020204030204" pitchFamily="49" charset="0"/>
              </a:rPr>
              <a:t>uf</a:t>
            </a:r>
            <a:r>
              <a:rPr lang="en-US" sz="1800" dirty="0">
                <a:solidFill>
                  <a:srgbClr val="0070C0"/>
                </a:solidFill>
                <a:latin typeface="Consolas" panose="020B0609020204030204" pitchFamily="49" charset="0"/>
              </a:rPr>
              <a:t> origin main</a:t>
            </a:r>
            <a:endParaRPr lang="en-CA" sz="1800" dirty="0">
              <a:solidFill>
                <a:srgbClr val="0070C0"/>
              </a:solidFill>
              <a:latin typeface="Consolas" panose="020B0609020204030204" pitchFamily="49" charset="0"/>
            </a:endParaRPr>
          </a:p>
        </p:txBody>
      </p:sp>
    </p:spTree>
    <p:extLst>
      <p:ext uri="{BB962C8B-B14F-4D97-AF65-F5344CB8AC3E}">
        <p14:creationId xmlns:p14="http://schemas.microsoft.com/office/powerpoint/2010/main" val="535650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844FE0-7C39-C2C3-FA6A-D3B44094366B}"/>
              </a:ext>
            </a:extLst>
          </p:cNvPr>
          <p:cNvSpPr>
            <a:spLocks noGrp="1"/>
          </p:cNvSpPr>
          <p:nvPr>
            <p:ph type="title"/>
          </p:nvPr>
        </p:nvSpPr>
        <p:spPr/>
        <p:txBody>
          <a:bodyPr/>
          <a:lstStyle/>
          <a:p>
            <a:r>
              <a:rPr lang="en-CA" dirty="0"/>
              <a:t>What is Git?</a:t>
            </a:r>
          </a:p>
        </p:txBody>
      </p:sp>
      <p:sp>
        <p:nvSpPr>
          <p:cNvPr id="5" name="Content Placeholder 4">
            <a:extLst>
              <a:ext uri="{FF2B5EF4-FFF2-40B4-BE49-F238E27FC236}">
                <a16:creationId xmlns:a16="http://schemas.microsoft.com/office/drawing/2014/main" id="{4ED5AEE3-A47F-CDCC-1CFE-531B8B2F870F}"/>
              </a:ext>
            </a:extLst>
          </p:cNvPr>
          <p:cNvSpPr>
            <a:spLocks noGrp="1"/>
          </p:cNvSpPr>
          <p:nvPr>
            <p:ph idx="1"/>
          </p:nvPr>
        </p:nvSpPr>
        <p:spPr/>
        <p:txBody>
          <a:bodyPr>
            <a:normAutofit/>
          </a:bodyPr>
          <a:lstStyle/>
          <a:p>
            <a:r>
              <a:rPr lang="en-US" dirty="0"/>
              <a:t>Git is a free and open-source distributed version control system (DVCS) designed to manage changes to files, particularly source code, over time.</a:t>
            </a:r>
          </a:p>
          <a:p>
            <a:r>
              <a:rPr lang="en-US" dirty="0"/>
              <a:t>Distributed Architecture means every developer working with Git has a complete copy of the entire project history on their local machine. This enables offline work and provides redundancy.</a:t>
            </a:r>
            <a:endParaRPr lang="en-CA" dirty="0"/>
          </a:p>
          <a:p>
            <a:r>
              <a:rPr lang="en-CA" dirty="0"/>
              <a:t>Tracks changes in source code, facilitates collaboration, enables reverting to previous versions.</a:t>
            </a:r>
          </a:p>
          <a:p>
            <a:r>
              <a:rPr lang="en-CA" dirty="0"/>
              <a:t>Key Features: Distributed nature, branching and merging, speed, data integrity. </a:t>
            </a:r>
          </a:p>
          <a:p>
            <a:endParaRPr lang="en-CA" dirty="0"/>
          </a:p>
        </p:txBody>
      </p:sp>
    </p:spTree>
    <p:extLst>
      <p:ext uri="{BB962C8B-B14F-4D97-AF65-F5344CB8AC3E}">
        <p14:creationId xmlns:p14="http://schemas.microsoft.com/office/powerpoint/2010/main" val="1922722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8B800-4993-44FC-750F-61F965EBEAD9}"/>
              </a:ext>
            </a:extLst>
          </p:cNvPr>
          <p:cNvSpPr>
            <a:spLocks noGrp="1"/>
          </p:cNvSpPr>
          <p:nvPr>
            <p:ph type="title"/>
          </p:nvPr>
        </p:nvSpPr>
        <p:spPr/>
        <p:txBody>
          <a:bodyPr/>
          <a:lstStyle/>
          <a:p>
            <a:r>
              <a:rPr lang="en-CA" dirty="0"/>
              <a:t>Why Use Git?</a:t>
            </a:r>
          </a:p>
        </p:txBody>
      </p:sp>
      <p:sp>
        <p:nvSpPr>
          <p:cNvPr id="3" name="Content Placeholder 2">
            <a:extLst>
              <a:ext uri="{FF2B5EF4-FFF2-40B4-BE49-F238E27FC236}">
                <a16:creationId xmlns:a16="http://schemas.microsoft.com/office/drawing/2014/main" id="{9AFC7715-4864-190D-5809-2D57F7CECF80}"/>
              </a:ext>
            </a:extLst>
          </p:cNvPr>
          <p:cNvSpPr>
            <a:spLocks noGrp="1"/>
          </p:cNvSpPr>
          <p:nvPr>
            <p:ph idx="1"/>
          </p:nvPr>
        </p:nvSpPr>
        <p:spPr/>
        <p:txBody>
          <a:bodyPr/>
          <a:lstStyle/>
          <a:p>
            <a:r>
              <a:rPr lang="en-CA" dirty="0"/>
              <a:t>Collaboration: Multiple developers working on the same project without conflicts.</a:t>
            </a:r>
          </a:p>
          <a:p>
            <a:r>
              <a:rPr lang="en-CA" dirty="0"/>
              <a:t>History Tracking: Full record of all changes, who made them, and when.</a:t>
            </a:r>
          </a:p>
          <a:p>
            <a:r>
              <a:rPr lang="en-CA" dirty="0"/>
              <a:t>Flexibility: Easy to experiment with new features using branches.</a:t>
            </a:r>
          </a:p>
          <a:p>
            <a:r>
              <a:rPr lang="en-CA" dirty="0"/>
              <a:t>Disaster Recovery: Ability to revert to stable versions. </a:t>
            </a:r>
          </a:p>
        </p:txBody>
      </p:sp>
    </p:spTree>
    <p:extLst>
      <p:ext uri="{BB962C8B-B14F-4D97-AF65-F5344CB8AC3E}">
        <p14:creationId xmlns:p14="http://schemas.microsoft.com/office/powerpoint/2010/main" val="996867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5E58C-AA91-DABF-E9C2-5AC7F3D7C0B7}"/>
              </a:ext>
            </a:extLst>
          </p:cNvPr>
          <p:cNvSpPr>
            <a:spLocks noGrp="1"/>
          </p:cNvSpPr>
          <p:nvPr>
            <p:ph type="title"/>
          </p:nvPr>
        </p:nvSpPr>
        <p:spPr/>
        <p:txBody>
          <a:bodyPr/>
          <a:lstStyle/>
          <a:p>
            <a:r>
              <a:rPr lang="en-CA" dirty="0"/>
              <a:t>git local repository</a:t>
            </a:r>
          </a:p>
        </p:txBody>
      </p:sp>
      <p:sp>
        <p:nvSpPr>
          <p:cNvPr id="3" name="Content Placeholder 2">
            <a:extLst>
              <a:ext uri="{FF2B5EF4-FFF2-40B4-BE49-F238E27FC236}">
                <a16:creationId xmlns:a16="http://schemas.microsoft.com/office/drawing/2014/main" id="{44714A36-C0AC-EC88-7BC0-CCB0AA47EF02}"/>
              </a:ext>
            </a:extLst>
          </p:cNvPr>
          <p:cNvSpPr>
            <a:spLocks noGrp="1"/>
          </p:cNvSpPr>
          <p:nvPr>
            <p:ph idx="1"/>
          </p:nvPr>
        </p:nvSpPr>
        <p:spPr>
          <a:xfrm>
            <a:off x="1243584" y="1243584"/>
            <a:ext cx="10110216" cy="4562305"/>
          </a:xfrm>
        </p:spPr>
        <p:txBody>
          <a:bodyPr>
            <a:normAutofit lnSpcReduction="10000"/>
          </a:bodyPr>
          <a:lstStyle/>
          <a:p>
            <a:r>
              <a:rPr lang="en-US" dirty="0"/>
              <a:t>A Git local repository is a complete, self-contained copy of a project's version history and codebase that resides on a developer's individual machine. It is the core component that enables a developer to work on a project using Git without needing a constant connection to a remote server. </a:t>
            </a:r>
          </a:p>
          <a:p>
            <a:r>
              <a:rPr lang="en-US" dirty="0"/>
              <a:t>Complete Project History:</a:t>
            </a:r>
          </a:p>
          <a:p>
            <a:pPr lvl="1"/>
            <a:r>
              <a:rPr lang="en-US" dirty="0"/>
              <a:t>It contains all the files, branches, commits, and the entire historical record of changes for the project, allowing a developer to access any previous state of the project.</a:t>
            </a:r>
          </a:p>
          <a:p>
            <a:r>
              <a:rPr lang="en-US" dirty="0"/>
              <a:t>Offline Work:</a:t>
            </a:r>
          </a:p>
          <a:p>
            <a:pPr lvl="1"/>
            <a:r>
              <a:rPr lang="en-US" dirty="0"/>
              <a:t>Developers can make changes, commit them, and review the project's history without an internet connection. </a:t>
            </a:r>
          </a:p>
          <a:p>
            <a:endParaRPr lang="en-CA" dirty="0"/>
          </a:p>
        </p:txBody>
      </p:sp>
    </p:spTree>
    <p:extLst>
      <p:ext uri="{BB962C8B-B14F-4D97-AF65-F5344CB8AC3E}">
        <p14:creationId xmlns:p14="http://schemas.microsoft.com/office/powerpoint/2010/main" val="2134578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C4E86-F9D5-2A14-6A12-6616E04A7A43}"/>
              </a:ext>
            </a:extLst>
          </p:cNvPr>
          <p:cNvSpPr>
            <a:spLocks noGrp="1"/>
          </p:cNvSpPr>
          <p:nvPr>
            <p:ph type="title"/>
          </p:nvPr>
        </p:nvSpPr>
        <p:spPr/>
        <p:txBody>
          <a:bodyPr/>
          <a:lstStyle/>
          <a:p>
            <a:r>
              <a:rPr lang="en-CA" dirty="0"/>
              <a:t>git local repository</a:t>
            </a:r>
          </a:p>
        </p:txBody>
      </p:sp>
      <p:sp>
        <p:nvSpPr>
          <p:cNvPr id="3" name="Content Placeholder 2">
            <a:extLst>
              <a:ext uri="{FF2B5EF4-FFF2-40B4-BE49-F238E27FC236}">
                <a16:creationId xmlns:a16="http://schemas.microsoft.com/office/drawing/2014/main" id="{C2C13BD9-A5BE-3674-813C-AF1D461A1A7E}"/>
              </a:ext>
            </a:extLst>
          </p:cNvPr>
          <p:cNvSpPr>
            <a:spLocks noGrp="1"/>
          </p:cNvSpPr>
          <p:nvPr>
            <p:ph idx="1"/>
          </p:nvPr>
        </p:nvSpPr>
        <p:spPr>
          <a:xfrm>
            <a:off x="1243584" y="1069848"/>
            <a:ext cx="10110216" cy="4647907"/>
          </a:xfrm>
        </p:spPr>
        <p:txBody>
          <a:bodyPr>
            <a:normAutofit fontScale="92500"/>
          </a:bodyPr>
          <a:lstStyle/>
          <a:p>
            <a:r>
              <a:rPr lang="en-US" dirty="0"/>
              <a:t>Version Control:</a:t>
            </a:r>
          </a:p>
          <a:p>
            <a:pPr lvl="1"/>
            <a:r>
              <a:rPr lang="en-US" dirty="0"/>
              <a:t>It allows for tracking changes, reverting to previous versions, and managing different branches of development.</a:t>
            </a:r>
          </a:p>
          <a:p>
            <a:r>
              <a:rPr lang="en-US" dirty="0"/>
              <a:t>Located in the .git folder:</a:t>
            </a:r>
          </a:p>
          <a:p>
            <a:pPr lvl="1"/>
            <a:r>
              <a:rPr lang="en-US" dirty="0"/>
              <a:t>When a Git repository is initialized in a project directory, Git creates a hidden .git folder within that directory. This folder contains all the necessary data for the local repository.</a:t>
            </a:r>
          </a:p>
          <a:p>
            <a:r>
              <a:rPr lang="en-US" dirty="0"/>
              <a:t>Synchronization with Remote Repositories:</a:t>
            </a:r>
          </a:p>
          <a:p>
            <a:pPr lvl="1"/>
            <a:r>
              <a:rPr lang="en-US" dirty="0"/>
              <a:t>While a local repository allows for independent work, it can be synchronized with a remote repository (hosted on platforms like GitHub, GitLab, or Bitbucket) to share changes with other collaborators and keep the project up-to-date. This synchronization involves operations like push (sending local changes to the remote) and pull or fetch and merge (retrieving changes from the remote).</a:t>
            </a:r>
            <a:endParaRPr lang="en-CA" dirty="0"/>
          </a:p>
        </p:txBody>
      </p:sp>
    </p:spTree>
    <p:extLst>
      <p:ext uri="{BB962C8B-B14F-4D97-AF65-F5344CB8AC3E}">
        <p14:creationId xmlns:p14="http://schemas.microsoft.com/office/powerpoint/2010/main" val="92054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6F43D-61FB-14B6-5689-5AA2980B1BCD}"/>
              </a:ext>
            </a:extLst>
          </p:cNvPr>
          <p:cNvSpPr>
            <a:spLocks noGrp="1"/>
          </p:cNvSpPr>
          <p:nvPr>
            <p:ph type="title"/>
          </p:nvPr>
        </p:nvSpPr>
        <p:spPr/>
        <p:txBody>
          <a:bodyPr/>
          <a:lstStyle/>
          <a:p>
            <a:r>
              <a:rPr lang="en-CA" dirty="0"/>
              <a:t>Git Basics: Local Repository</a:t>
            </a:r>
          </a:p>
        </p:txBody>
      </p:sp>
      <p:sp>
        <p:nvSpPr>
          <p:cNvPr id="3" name="Content Placeholder 2">
            <a:extLst>
              <a:ext uri="{FF2B5EF4-FFF2-40B4-BE49-F238E27FC236}">
                <a16:creationId xmlns:a16="http://schemas.microsoft.com/office/drawing/2014/main" id="{51E9BF4B-A373-1890-3022-2FAFE81DBCB1}"/>
              </a:ext>
            </a:extLst>
          </p:cNvPr>
          <p:cNvSpPr>
            <a:spLocks noGrp="1"/>
          </p:cNvSpPr>
          <p:nvPr>
            <p:ph idx="1"/>
          </p:nvPr>
        </p:nvSpPr>
        <p:spPr/>
        <p:txBody>
          <a:bodyPr/>
          <a:lstStyle/>
          <a:p>
            <a:r>
              <a:rPr lang="en-CA" dirty="0"/>
              <a:t>Initialization: git </a:t>
            </a:r>
            <a:r>
              <a:rPr lang="en-CA" dirty="0" err="1"/>
              <a:t>init</a:t>
            </a:r>
            <a:r>
              <a:rPr lang="en-CA" dirty="0"/>
              <a:t> - creates a new Git repository.</a:t>
            </a:r>
          </a:p>
          <a:p>
            <a:r>
              <a:rPr lang="en-CA" dirty="0"/>
              <a:t>Staging: git add &lt;file&gt; - adds changes to the staging area.</a:t>
            </a:r>
          </a:p>
          <a:p>
            <a:r>
              <a:rPr lang="en-CA" dirty="0"/>
              <a:t>Committing: git commit -m "Commit message" - saves changes to the local repository.</a:t>
            </a:r>
          </a:p>
          <a:p>
            <a:r>
              <a:rPr lang="en-CA" dirty="0"/>
              <a:t>Checking Status: git status - shows the state of the working directory and staging area. </a:t>
            </a:r>
          </a:p>
        </p:txBody>
      </p:sp>
    </p:spTree>
    <p:extLst>
      <p:ext uri="{BB962C8B-B14F-4D97-AF65-F5344CB8AC3E}">
        <p14:creationId xmlns:p14="http://schemas.microsoft.com/office/powerpoint/2010/main" val="36335740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ank Template" id="{FFDCEADF-831D-4F8C-B5B8-683B0E2AA359}" vid="{95762661-F64B-4009-821B-EB5E47D274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 Template</Template>
  <TotalTime>8268</TotalTime>
  <Words>5720</Words>
  <Application>Microsoft Office PowerPoint</Application>
  <PresentationFormat>Widescreen</PresentationFormat>
  <Paragraphs>322</Paragraphs>
  <Slides>48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Arial</vt:lpstr>
      <vt:lpstr>Calibri</vt:lpstr>
      <vt:lpstr>Consolas</vt:lpstr>
      <vt:lpstr>Optima</vt:lpstr>
      <vt:lpstr>Office Theme</vt:lpstr>
      <vt:lpstr>Introduction to Git Version Control</vt:lpstr>
      <vt:lpstr>What is version control</vt:lpstr>
      <vt:lpstr>How it works</vt:lpstr>
      <vt:lpstr>Key Benefits</vt:lpstr>
      <vt:lpstr>What is Git?</vt:lpstr>
      <vt:lpstr>Why Use Git?</vt:lpstr>
      <vt:lpstr>git local repository</vt:lpstr>
      <vt:lpstr>git local repository</vt:lpstr>
      <vt:lpstr>Git Basics: Local Repository</vt:lpstr>
      <vt:lpstr>Git Basics: Local Repository – git init</vt:lpstr>
      <vt:lpstr>Git Basics: Local Repository – git add</vt:lpstr>
      <vt:lpstr>Git Basics: Local Repository – git add</vt:lpstr>
      <vt:lpstr>Git Basics: Local Repository – git commit</vt:lpstr>
      <vt:lpstr>Git Basics: Local Repository – git status</vt:lpstr>
      <vt:lpstr>How to create a local git repository</vt:lpstr>
      <vt:lpstr>How to save files in the local repository</vt:lpstr>
      <vt:lpstr>Exercise</vt:lpstr>
      <vt:lpstr>Branching and Merging</vt:lpstr>
      <vt:lpstr>What Branching provides</vt:lpstr>
      <vt:lpstr>What Branching provides</vt:lpstr>
      <vt:lpstr>Branching and Merging</vt:lpstr>
      <vt:lpstr>Branching and Merging – git branch</vt:lpstr>
      <vt:lpstr>Branching and Merging – git branch</vt:lpstr>
      <vt:lpstr>Branching and Merging – git branch</vt:lpstr>
      <vt:lpstr>Branching and Merging - git switch</vt:lpstr>
      <vt:lpstr>Branching and Merging - git merge</vt:lpstr>
      <vt:lpstr>Branching and Merging - git merge</vt:lpstr>
      <vt:lpstr>Branching and Merging - git checkout</vt:lpstr>
      <vt:lpstr>Branching and Merging - git checkout</vt:lpstr>
      <vt:lpstr>What is a remote repository</vt:lpstr>
      <vt:lpstr>Key Functions</vt:lpstr>
      <vt:lpstr>How it works</vt:lpstr>
      <vt:lpstr>Git Basics: Remote Repository </vt:lpstr>
      <vt:lpstr>Git Basics: Remote Repository – git clone</vt:lpstr>
      <vt:lpstr>Git Basics: Remote Repository – git clone</vt:lpstr>
      <vt:lpstr>Git Basics: Remote Repository – git push</vt:lpstr>
      <vt:lpstr>Git Basics: Remote Repository – git push</vt:lpstr>
      <vt:lpstr>Git Basics: Remote Repository – git pull</vt:lpstr>
      <vt:lpstr>Essential Git Commands Summary</vt:lpstr>
      <vt:lpstr>Slide 8: Best Practices for Using Git</vt:lpstr>
      <vt:lpstr>Adding your notes website to your remote repository</vt:lpstr>
      <vt:lpstr>Install git</vt:lpstr>
      <vt:lpstr>Follow the Setup Wizard (Windows)</vt:lpstr>
      <vt:lpstr>Follow the Setup Wizard</vt:lpstr>
      <vt:lpstr>Verify the installation</vt:lpstr>
      <vt:lpstr>Make your notes web page folder a git repository</vt:lpstr>
      <vt:lpstr>Gitlab make a new blank project on the remote repository</vt:lpstr>
      <vt:lpstr>Push your notes web page to the remote repository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Chapter 7 Storage Devices</dc:subject>
  <dc:creator>Myles Burgess</dc:creator>
  <cp:keywords/>
  <dc:description/>
  <cp:lastModifiedBy>Myles Burgess</cp:lastModifiedBy>
  <cp:revision>11</cp:revision>
  <cp:lastPrinted>2016-06-12T19:42:50Z</cp:lastPrinted>
  <dcterms:created xsi:type="dcterms:W3CDTF">2025-11-11T02:07:51Z</dcterms:created>
  <dcterms:modified xsi:type="dcterms:W3CDTF">2025-11-18T12:13:29Z</dcterms:modified>
  <cp:category/>
</cp:coreProperties>
</file>

<file path=docProps/thumbnail.jpeg>
</file>